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Lst>
  <p:notesMasterIdLst>
    <p:notesMasterId r:id="rId26"/>
  </p:notesMasterIdLst>
  <p:handoutMasterIdLst>
    <p:handoutMasterId r:id="rId27"/>
  </p:handoutMasterIdLst>
  <p:sldIdLst>
    <p:sldId id="273" r:id="rId6"/>
    <p:sldId id="291" r:id="rId7"/>
    <p:sldId id="274" r:id="rId8"/>
    <p:sldId id="276" r:id="rId9"/>
    <p:sldId id="278" r:id="rId10"/>
    <p:sldId id="290" r:id="rId11"/>
    <p:sldId id="279" r:id="rId12"/>
    <p:sldId id="282" r:id="rId13"/>
    <p:sldId id="307" r:id="rId14"/>
    <p:sldId id="283" r:id="rId15"/>
    <p:sldId id="293" r:id="rId16"/>
    <p:sldId id="303" r:id="rId17"/>
    <p:sldId id="308" r:id="rId18"/>
    <p:sldId id="309" r:id="rId19"/>
    <p:sldId id="305" r:id="rId20"/>
    <p:sldId id="310" r:id="rId21"/>
    <p:sldId id="304" r:id="rId22"/>
    <p:sldId id="311" r:id="rId23"/>
    <p:sldId id="294" r:id="rId24"/>
    <p:sldId id="312"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CD8"/>
    <a:srgbClr val="F3EEE8"/>
    <a:srgbClr val="A8CBF5"/>
    <a:srgbClr val="578CD8"/>
    <a:srgbClr val="568ED9"/>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70" autoAdjust="0"/>
    <p:restoredTop sz="94291" autoAdjust="0"/>
  </p:normalViewPr>
  <p:slideViewPr>
    <p:cSldViewPr snapToGrid="0" showGuides="1">
      <p:cViewPr varScale="1">
        <p:scale>
          <a:sx n="96" d="100"/>
          <a:sy n="96" d="100"/>
        </p:scale>
        <p:origin x="134" y="62"/>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9/6/2024</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9/6/2024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68B66-B20F-2449-ACBF-ED18E2C05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60DD79B-D9AB-FBEE-8CBA-6765722A0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A6E21A4-EE64-5F5E-17F5-36A677103D8F}"/>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5" name="Footer Placeholder 4">
            <a:extLst>
              <a:ext uri="{FF2B5EF4-FFF2-40B4-BE49-F238E27FC236}">
                <a16:creationId xmlns:a16="http://schemas.microsoft.com/office/drawing/2014/main" id="{894870AB-BDC6-AF7F-5FFF-F749C6375B3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B7702D2-AFD4-5997-9DF6-9A7DE78F7EB6}"/>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678811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8C6A-2ACA-F0E0-9421-DA4BC668F3E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B27EE5A-03B0-B824-128F-ABCBC14CF4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8D494C5-0F8F-D1D2-8028-3C36219DA39F}"/>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5" name="Footer Placeholder 4">
            <a:extLst>
              <a:ext uri="{FF2B5EF4-FFF2-40B4-BE49-F238E27FC236}">
                <a16:creationId xmlns:a16="http://schemas.microsoft.com/office/drawing/2014/main" id="{23DECE68-6822-B6F9-CC6F-941DA39C808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F96B9DC-7FFD-3553-E64E-7FCDEBC451BF}"/>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3587746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4415-4D5C-FFB0-77CA-F512601FA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ABC0751-4E7F-9E0A-EA62-A718E0BA7F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F0A0D8-D7BF-73E2-6735-597CC430E8F5}"/>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5" name="Footer Placeholder 4">
            <a:extLst>
              <a:ext uri="{FF2B5EF4-FFF2-40B4-BE49-F238E27FC236}">
                <a16:creationId xmlns:a16="http://schemas.microsoft.com/office/drawing/2014/main" id="{DA92ECF1-30F8-7D7A-C1AD-6C0D0BBBB86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F43FE72-4562-E169-8760-1311EF6B20E6}"/>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1481039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FF46-807A-6890-31D3-6433F21628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43D0D1-0ED0-DB57-152F-C1BDE7CB87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FEC42D6-D126-9DA0-CC64-615C4D1059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080CE7D-7634-72ED-CD62-D3A6532A7B65}"/>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6" name="Footer Placeholder 5">
            <a:extLst>
              <a:ext uri="{FF2B5EF4-FFF2-40B4-BE49-F238E27FC236}">
                <a16:creationId xmlns:a16="http://schemas.microsoft.com/office/drawing/2014/main" id="{9E737E26-AA53-124A-E04B-7DBD2EC0CDF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70AA0F4-27E2-2941-732A-5C030AF83691}"/>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3623642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9AF-0278-83E7-34D9-DA161E28FA0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32E0847-C418-A183-11EC-BF9222DB6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550264-D10A-8B3A-AD5F-B73FB0C2B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FF8FD74-FE69-6CC7-4726-AB7E4CFAB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157BDB-1460-022E-B4E2-7BEE7B8DD5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18A7173-B2C9-1D53-6B1A-000798553529}"/>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8" name="Footer Placeholder 7">
            <a:extLst>
              <a:ext uri="{FF2B5EF4-FFF2-40B4-BE49-F238E27FC236}">
                <a16:creationId xmlns:a16="http://schemas.microsoft.com/office/drawing/2014/main" id="{AA71E6CC-795A-CC3A-7918-08B7C551F9D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1273676-FC56-327A-6A9E-74F1D0CA6EEF}"/>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3405074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64BCE-B39D-C86F-25B7-8457DB5BC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50416B9-B725-AFF6-6030-DD1D3DC5022A}"/>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4" name="Footer Placeholder 3">
            <a:extLst>
              <a:ext uri="{FF2B5EF4-FFF2-40B4-BE49-F238E27FC236}">
                <a16:creationId xmlns:a16="http://schemas.microsoft.com/office/drawing/2014/main" id="{092FCB02-90A9-0A12-BDE2-DD29C5746CF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CA88611-37A6-20B0-9CC1-8FE417FCF4E4}"/>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599669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BF16B2-7D75-68FC-EF95-83570AE0E1FD}"/>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3" name="Footer Placeholder 2">
            <a:extLst>
              <a:ext uri="{FF2B5EF4-FFF2-40B4-BE49-F238E27FC236}">
                <a16:creationId xmlns:a16="http://schemas.microsoft.com/office/drawing/2014/main" id="{02932A81-6F23-B494-17A1-9C65896ABAE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E313682-EF62-E923-E430-E910CAEC249E}"/>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1924692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930D-4B54-712B-4DBC-00174D2FAA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689DAB1-7D53-E168-8D12-860A0C95C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D6C7CE5-C3FC-A4D8-E31A-9327BF709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EDF62-ADA6-C5B2-E31D-FA98D4549D95}"/>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6" name="Footer Placeholder 5">
            <a:extLst>
              <a:ext uri="{FF2B5EF4-FFF2-40B4-BE49-F238E27FC236}">
                <a16:creationId xmlns:a16="http://schemas.microsoft.com/office/drawing/2014/main" id="{04BF54A5-B2AC-A8B3-AB3A-9B0BCAF8703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C197648-3AC0-97A8-B7EE-02979E6866CE}"/>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301229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52CA-C8F1-3D7D-6C9A-C42CF7751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7222E38-FCAD-8334-0DA7-77B2DD6B43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B6AE69BE-43AD-C95F-2164-F1E9A2451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CFEDDF-2FC7-DADF-0D2F-0014A5A529A1}"/>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6" name="Footer Placeholder 5">
            <a:extLst>
              <a:ext uri="{FF2B5EF4-FFF2-40B4-BE49-F238E27FC236}">
                <a16:creationId xmlns:a16="http://schemas.microsoft.com/office/drawing/2014/main" id="{D3F62C98-A8D0-FBDD-495B-EE206B18BBA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10287BA-1372-B073-A1DE-641F28CA988D}"/>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3188898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EE36-4295-7435-5C03-22580B1988C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B078C69-A717-77B0-18BF-8453BFD6B1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0776CC-3094-D80A-E91D-D0BF92910D9E}"/>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5" name="Footer Placeholder 4">
            <a:extLst>
              <a:ext uri="{FF2B5EF4-FFF2-40B4-BE49-F238E27FC236}">
                <a16:creationId xmlns:a16="http://schemas.microsoft.com/office/drawing/2014/main" id="{4F4EDFEB-FA71-2945-E3E3-B48D949E516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ACD3A3F-F041-7BAA-1E44-64D7CBDB9D3F}"/>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128927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752D3F-18C2-04EF-D4E1-54B75FFFA3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A79A343-CA25-CF9B-0C65-32779F69A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06E875C-82ED-1134-6A85-821DDD374ADD}"/>
              </a:ext>
            </a:extLst>
          </p:cNvPr>
          <p:cNvSpPr>
            <a:spLocks noGrp="1"/>
          </p:cNvSpPr>
          <p:nvPr>
            <p:ph type="dt" sz="half" idx="10"/>
          </p:nvPr>
        </p:nvSpPr>
        <p:spPr/>
        <p:txBody>
          <a:bodyPr/>
          <a:lstStyle/>
          <a:p>
            <a:fld id="{F4A2D4AF-7240-48E1-BA56-05FCF0A0D522}" type="datetimeFigureOut">
              <a:rPr lang="en-CA" smtClean="0"/>
              <a:t>2024-09-06</a:t>
            </a:fld>
            <a:endParaRPr lang="en-CA"/>
          </a:p>
        </p:txBody>
      </p:sp>
      <p:sp>
        <p:nvSpPr>
          <p:cNvPr id="5" name="Footer Placeholder 4">
            <a:extLst>
              <a:ext uri="{FF2B5EF4-FFF2-40B4-BE49-F238E27FC236}">
                <a16:creationId xmlns:a16="http://schemas.microsoft.com/office/drawing/2014/main" id="{37F179EF-7616-04CD-2A90-BA3B74BA632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0DCAD74-D3B4-A130-000F-216A859AE1C4}"/>
              </a:ext>
            </a:extLst>
          </p:cNvPr>
          <p:cNvSpPr>
            <a:spLocks noGrp="1"/>
          </p:cNvSpPr>
          <p:nvPr>
            <p:ph type="sldNum" sz="quarter" idx="12"/>
          </p:nvPr>
        </p:nvSpPr>
        <p:spPr/>
        <p:txBody>
          <a:bodyPr/>
          <a:lstStyle/>
          <a:p>
            <a:fld id="{D0BB2E3D-D4A0-4F01-B60A-D2D7F07AEF17}" type="slidenum">
              <a:rPr lang="en-CA" smtClean="0"/>
              <a:t>‹#›</a:t>
            </a:fld>
            <a:endParaRPr lang="en-CA"/>
          </a:p>
        </p:txBody>
      </p:sp>
    </p:spTree>
    <p:extLst>
      <p:ext uri="{BB962C8B-B14F-4D97-AF65-F5344CB8AC3E}">
        <p14:creationId xmlns:p14="http://schemas.microsoft.com/office/powerpoint/2010/main" val="25084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DFFEC-D6A2-3320-ECF5-23E661A551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45E1B23-647D-0A66-A2B2-84027294C5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FA9753-A6C8-02C3-183D-F1AF3A583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2D4AF-7240-48E1-BA56-05FCF0A0D522}" type="datetimeFigureOut">
              <a:rPr lang="en-CA" smtClean="0"/>
              <a:t>2024-09-06</a:t>
            </a:fld>
            <a:endParaRPr lang="en-CA"/>
          </a:p>
        </p:txBody>
      </p:sp>
      <p:sp>
        <p:nvSpPr>
          <p:cNvPr id="5" name="Footer Placeholder 4">
            <a:extLst>
              <a:ext uri="{FF2B5EF4-FFF2-40B4-BE49-F238E27FC236}">
                <a16:creationId xmlns:a16="http://schemas.microsoft.com/office/drawing/2014/main" id="{1AD32C36-73E2-C5F1-764A-8739A0225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5A54271-F9D8-EAE8-981D-1D5FA414B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B2E3D-D4A0-4F01-B60A-D2D7F07AEF17}" type="slidenum">
              <a:rPr lang="en-CA" smtClean="0"/>
              <a:t>‹#›</a:t>
            </a:fld>
            <a:endParaRPr lang="en-CA"/>
          </a:p>
        </p:txBody>
      </p:sp>
    </p:spTree>
    <p:extLst>
      <p:ext uri="{BB962C8B-B14F-4D97-AF65-F5344CB8AC3E}">
        <p14:creationId xmlns:p14="http://schemas.microsoft.com/office/powerpoint/2010/main" val="6119447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2.tif"/><Relationship Id="rId2" Type="http://schemas.openxmlformats.org/officeDocument/2006/relationships/image" Target="../media/image22.png"/><Relationship Id="rId1" Type="http://schemas.openxmlformats.org/officeDocument/2006/relationships/slideLayout" Target="../slideLayouts/slideLayout20.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24.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tif"/><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hyperlink" Target="mailto:president@ferniergc.com"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838200" y="3778179"/>
            <a:ext cx="10515600" cy="2491991"/>
          </a:xfrm>
        </p:spPr>
        <p:txBody>
          <a:bodyPr>
            <a:noAutofit/>
          </a:bodyPr>
          <a:lstStyle/>
          <a:p>
            <a:r>
              <a:rPr lang="en-US" sz="3600" dirty="0">
                <a:ea typeface="Calibri" panose="020F0502020204030204" pitchFamily="34" charset="0"/>
                <a:cs typeface="Calibri" panose="020F0502020204030204" pitchFamily="34" charset="0"/>
              </a:rPr>
              <a:t>Fernie Rod &amp; Gun Club</a:t>
            </a:r>
            <a:br>
              <a:rPr lang="en-US" sz="3600" dirty="0">
                <a:ea typeface="Calibri" panose="020F0502020204030204" pitchFamily="34" charset="0"/>
                <a:cs typeface="Calibri" panose="020F0502020204030204" pitchFamily="34" charset="0"/>
              </a:rPr>
            </a:br>
            <a:r>
              <a:rPr lang="en-US" sz="5400" b="1" dirty="0">
                <a:ea typeface="Calibri" panose="020F0502020204030204" pitchFamily="34" charset="0"/>
                <a:cs typeface="Calibri" panose="020F0502020204030204" pitchFamily="34" charset="0"/>
              </a:rPr>
              <a:t> </a:t>
            </a:r>
            <a:r>
              <a:rPr lang="en-US" sz="5400" dirty="0">
                <a:ea typeface="Calibri" panose="020F0502020204030204" pitchFamily="34" charset="0"/>
                <a:cs typeface="Calibri" panose="020F0502020204030204" pitchFamily="34" charset="0"/>
              </a:rPr>
              <a:t>WIGWAM FLATS ECOSYSTEM ENHANCEMENT PROJECT</a:t>
            </a:r>
            <a:br>
              <a:rPr lang="en-US" sz="6000" dirty="0">
                <a:ea typeface="Calibri" panose="020F0502020204030204" pitchFamily="34" charset="0"/>
                <a:cs typeface="Calibri" panose="020F0502020204030204" pitchFamily="34" charset="0"/>
              </a:rPr>
            </a:br>
            <a:r>
              <a:rPr lang="en-US" sz="3600" i="1" dirty="0">
                <a:ea typeface="Calibri" panose="020F0502020204030204" pitchFamily="34" charset="0"/>
                <a:cs typeface="Calibri" panose="020F0502020204030204" pitchFamily="34" charset="0"/>
              </a:rPr>
              <a:t>2025-2029 </a:t>
            </a:r>
            <a:endParaRPr lang="en-CA" sz="3200" i="1" dirty="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pic>
        <p:nvPicPr>
          <p:cNvPr id="1026" name="Picture 2">
            <a:extLst>
              <a:ext uri="{FF2B5EF4-FFF2-40B4-BE49-F238E27FC236}">
                <a16:creationId xmlns:a16="http://schemas.microsoft.com/office/drawing/2014/main" id="{B8FA42F8-2104-21A1-B44E-44442C38E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104" y="132527"/>
            <a:ext cx="1428691" cy="15243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a:extLst>
              <a:ext uri="{FF2B5EF4-FFF2-40B4-BE49-F238E27FC236}">
                <a16:creationId xmlns:a16="http://schemas.microsoft.com/office/drawing/2014/main" id="{9AAC4DCD-7DAB-3077-FB7C-2D1F40C08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06" y="132526"/>
            <a:ext cx="1579324" cy="152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415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5B1ABE6-8DCD-15C4-EA21-7A4552997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6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1309832" y="245348"/>
            <a:ext cx="9559636" cy="991552"/>
          </a:xfrm>
        </p:spPr>
        <p:txBody>
          <a:bodyPr>
            <a:noAutofit/>
          </a:bodyPr>
          <a:lstStyle/>
          <a:p>
            <a:r>
              <a:rPr lang="en-US" sz="2800" i="1" dirty="0">
                <a:solidFill>
                  <a:schemeClr val="tx1"/>
                </a:solidFill>
              </a:rPr>
              <a:t>There are very few areas in North America where you will find the following species living in the same area… </a:t>
            </a:r>
            <a:br>
              <a:rPr lang="en-US" sz="2800" dirty="0">
                <a:solidFill>
                  <a:srgbClr val="F7F1E4"/>
                </a:solidFill>
              </a:rPr>
            </a:br>
            <a:endParaRPr lang="en-CA" sz="2800" dirty="0"/>
          </a:p>
        </p:txBody>
      </p:sp>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r>
              <a:rPr lang="en-US" noProof="0" dirty="0"/>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itle 1">
            <a:extLst>
              <a:ext uri="{FF2B5EF4-FFF2-40B4-BE49-F238E27FC236}">
                <a16:creationId xmlns:a16="http://schemas.microsoft.com/office/drawing/2014/main" id="{D939D672-E116-68FE-139E-9C966337F6EC}"/>
              </a:ext>
            </a:extLst>
          </p:cNvPr>
          <p:cNvSpPr txBox="1">
            <a:spLocks/>
          </p:cNvSpPr>
          <p:nvPr/>
        </p:nvSpPr>
        <p:spPr>
          <a:xfrm>
            <a:off x="585790" y="957105"/>
            <a:ext cx="10838656" cy="2043270"/>
          </a:xfrm>
          <a:prstGeom prst="rect">
            <a:avLst/>
          </a:prstGeom>
        </p:spPr>
        <p:txBody>
          <a:bodyPr vert="horz" lIns="91440" tIns="45720" rIns="91440" bIns="45720" numCol="4" rtlCol="0" anchor="ctr">
            <a:normAutofit fontScale="90000" lnSpcReduction="10000"/>
          </a:bodyPr>
          <a:lstStyle>
            <a:lvl1pPr algn="ctr" defTabSz="914400" rtl="0" eaLnBrk="1" latinLnBrk="0" hangingPunct="1">
              <a:lnSpc>
                <a:spcPct val="90000"/>
              </a:lnSpc>
              <a:spcBef>
                <a:spcPct val="0"/>
              </a:spcBef>
              <a:buNone/>
              <a:defRPr sz="5000" b="0" kern="1200">
                <a:solidFill>
                  <a:schemeClr val="bg1"/>
                </a:solidFill>
                <a:latin typeface="+mj-lt"/>
                <a:ea typeface="+mj-ea"/>
                <a:cs typeface="+mj-cs"/>
              </a:defRPr>
            </a:lvl1pPr>
          </a:lstStyle>
          <a:p>
            <a:pPr marL="285750" indent="-285750" algn="l">
              <a:buSzPct val="85000"/>
              <a:buFont typeface="Wingdings" panose="05000000000000000000" pitchFamily="2" charset="2"/>
              <a:buChar char="v"/>
            </a:pPr>
            <a:r>
              <a:rPr lang="en-US" sz="2800" dirty="0">
                <a:solidFill>
                  <a:srgbClr val="F7F1E4"/>
                </a:solidFill>
              </a:rPr>
              <a:t>Bighorn Sheep</a:t>
            </a:r>
          </a:p>
          <a:p>
            <a:pPr marL="285750" indent="-285750" algn="l">
              <a:buSzPct val="85000"/>
              <a:buFont typeface="Wingdings" panose="05000000000000000000" pitchFamily="2" charset="2"/>
              <a:buChar char="v"/>
            </a:pPr>
            <a:r>
              <a:rPr lang="en-US" sz="2800" dirty="0">
                <a:solidFill>
                  <a:srgbClr val="F7F1E4"/>
                </a:solidFill>
              </a:rPr>
              <a:t>Elk</a:t>
            </a:r>
          </a:p>
          <a:p>
            <a:pPr marL="285750" indent="-285750" algn="l">
              <a:buSzPct val="85000"/>
              <a:buFont typeface="Wingdings" panose="05000000000000000000" pitchFamily="2" charset="2"/>
              <a:buChar char="v"/>
            </a:pPr>
            <a:r>
              <a:rPr lang="en-US" sz="2800" dirty="0">
                <a:solidFill>
                  <a:srgbClr val="F7F1E4"/>
                </a:solidFill>
              </a:rPr>
              <a:t>Mule deer</a:t>
            </a:r>
          </a:p>
          <a:p>
            <a:pPr marL="285750" indent="-285750" algn="l">
              <a:buSzPct val="85000"/>
              <a:buFont typeface="Wingdings" panose="05000000000000000000" pitchFamily="2" charset="2"/>
              <a:buChar char="v"/>
            </a:pPr>
            <a:r>
              <a:rPr lang="en-US" sz="2800" dirty="0">
                <a:solidFill>
                  <a:srgbClr val="F7F1E4"/>
                </a:solidFill>
              </a:rPr>
              <a:t>Whitetail deer</a:t>
            </a:r>
          </a:p>
          <a:p>
            <a:pPr marL="285750" indent="-285750" algn="l">
              <a:buSzPct val="85000"/>
              <a:buFont typeface="Wingdings" panose="05000000000000000000" pitchFamily="2" charset="2"/>
              <a:buChar char="v"/>
            </a:pPr>
            <a:r>
              <a:rPr lang="en-US" sz="2800" dirty="0">
                <a:solidFill>
                  <a:srgbClr val="F7F1E4"/>
                </a:solidFill>
              </a:rPr>
              <a:t>Moose</a:t>
            </a:r>
          </a:p>
          <a:p>
            <a:pPr marL="285750" indent="-285750" algn="l">
              <a:buSzPct val="85000"/>
              <a:buFont typeface="Wingdings" panose="05000000000000000000" pitchFamily="2" charset="2"/>
              <a:buChar char="v"/>
            </a:pPr>
            <a:r>
              <a:rPr lang="en-US" sz="2800" dirty="0">
                <a:solidFill>
                  <a:srgbClr val="F7F1E4"/>
                </a:solidFill>
              </a:rPr>
              <a:t>Mountain goats</a:t>
            </a:r>
          </a:p>
          <a:p>
            <a:pPr marL="285750" indent="-285750" algn="l">
              <a:buSzPct val="85000"/>
              <a:buFont typeface="Wingdings" panose="05000000000000000000" pitchFamily="2" charset="2"/>
              <a:buChar char="v"/>
            </a:pPr>
            <a:r>
              <a:rPr lang="en-US" sz="2800" dirty="0">
                <a:solidFill>
                  <a:srgbClr val="F7F1E4"/>
                </a:solidFill>
              </a:rPr>
              <a:t>Grizzly bears</a:t>
            </a:r>
          </a:p>
          <a:p>
            <a:pPr marL="285750" indent="-285750" algn="l">
              <a:buSzPct val="85000"/>
              <a:buFont typeface="Wingdings" panose="05000000000000000000" pitchFamily="2" charset="2"/>
              <a:buChar char="v"/>
            </a:pPr>
            <a:r>
              <a:rPr lang="en-US" sz="2800" dirty="0">
                <a:solidFill>
                  <a:srgbClr val="F7F1E4"/>
                </a:solidFill>
              </a:rPr>
              <a:t>Black bears</a:t>
            </a:r>
          </a:p>
          <a:p>
            <a:pPr marL="285750" indent="-285750" algn="l">
              <a:buSzPct val="85000"/>
              <a:buFont typeface="Wingdings" panose="05000000000000000000" pitchFamily="2" charset="2"/>
              <a:buChar char="v"/>
            </a:pPr>
            <a:r>
              <a:rPr lang="en-US" sz="2800" dirty="0">
                <a:solidFill>
                  <a:srgbClr val="F7F1E4"/>
                </a:solidFill>
              </a:rPr>
              <a:t>Wolves</a:t>
            </a:r>
          </a:p>
          <a:p>
            <a:pPr marL="285750" indent="-285750" algn="l">
              <a:buSzPct val="85000"/>
              <a:buFont typeface="Wingdings" panose="05000000000000000000" pitchFamily="2" charset="2"/>
              <a:buChar char="v"/>
            </a:pPr>
            <a:r>
              <a:rPr lang="en-US" sz="2800" dirty="0">
                <a:solidFill>
                  <a:srgbClr val="F7F1E4"/>
                </a:solidFill>
              </a:rPr>
              <a:t>Coyotes</a:t>
            </a:r>
          </a:p>
          <a:p>
            <a:pPr marL="285750" indent="-285750" algn="l">
              <a:buSzPct val="85000"/>
              <a:buFont typeface="Wingdings" panose="05000000000000000000" pitchFamily="2" charset="2"/>
              <a:buChar char="v"/>
            </a:pPr>
            <a:r>
              <a:rPr lang="en-US" sz="2800" dirty="0">
                <a:solidFill>
                  <a:srgbClr val="F7F1E4"/>
                </a:solidFill>
              </a:rPr>
              <a:t>Cougars</a:t>
            </a:r>
          </a:p>
          <a:p>
            <a:pPr marL="285750" indent="-285750" algn="l">
              <a:buSzPct val="85000"/>
              <a:buFont typeface="Wingdings" panose="05000000000000000000" pitchFamily="2" charset="2"/>
              <a:buChar char="v"/>
            </a:pPr>
            <a:r>
              <a:rPr lang="en-US" sz="2800" dirty="0">
                <a:solidFill>
                  <a:srgbClr val="F7F1E4"/>
                </a:solidFill>
              </a:rPr>
              <a:t>Wolverines</a:t>
            </a:r>
          </a:p>
          <a:p>
            <a:pPr marL="285750" indent="-285750" algn="l">
              <a:buSzPct val="85000"/>
              <a:buFont typeface="Wingdings" panose="05000000000000000000" pitchFamily="2" charset="2"/>
              <a:buChar char="v"/>
            </a:pPr>
            <a:r>
              <a:rPr lang="en-US" sz="2800" dirty="0">
                <a:solidFill>
                  <a:srgbClr val="F7F1E4"/>
                </a:solidFill>
              </a:rPr>
              <a:t>Badgers</a:t>
            </a:r>
          </a:p>
          <a:p>
            <a:pPr marL="285750" indent="-285750" algn="l">
              <a:buSzPct val="85000"/>
              <a:buFont typeface="Wingdings" panose="05000000000000000000" pitchFamily="2" charset="2"/>
              <a:buChar char="v"/>
            </a:pPr>
            <a:r>
              <a:rPr lang="en-US" sz="2800" dirty="0">
                <a:solidFill>
                  <a:srgbClr val="F7F1E4"/>
                </a:solidFill>
              </a:rPr>
              <a:t>Lynx</a:t>
            </a:r>
          </a:p>
          <a:p>
            <a:pPr marL="285750" indent="-285750" algn="l">
              <a:buSzPct val="85000"/>
              <a:buFont typeface="Wingdings" panose="05000000000000000000" pitchFamily="2" charset="2"/>
              <a:buChar char="v"/>
            </a:pPr>
            <a:r>
              <a:rPr lang="en-US" sz="2800" dirty="0">
                <a:solidFill>
                  <a:srgbClr val="F7F1E4"/>
                </a:solidFill>
              </a:rPr>
              <a:t>Bobcats</a:t>
            </a:r>
          </a:p>
          <a:p>
            <a:pPr marL="285750" indent="-285750" algn="l">
              <a:buSzPct val="85000"/>
              <a:buFont typeface="Wingdings" panose="05000000000000000000" pitchFamily="2" charset="2"/>
              <a:buChar char="v"/>
            </a:pPr>
            <a:r>
              <a:rPr lang="en-US" sz="2800" dirty="0">
                <a:solidFill>
                  <a:srgbClr val="F7F1E4"/>
                </a:solidFill>
              </a:rPr>
              <a:t>Racoons</a:t>
            </a:r>
          </a:p>
          <a:p>
            <a:pPr marL="285750" indent="-285750" algn="l">
              <a:buSzPct val="85000"/>
              <a:buFont typeface="Wingdings" panose="05000000000000000000" pitchFamily="2" charset="2"/>
              <a:buChar char="v"/>
            </a:pPr>
            <a:r>
              <a:rPr lang="en-US" sz="2800" dirty="0">
                <a:solidFill>
                  <a:srgbClr val="F7F1E4"/>
                </a:solidFill>
              </a:rPr>
              <a:t>Skunks</a:t>
            </a:r>
          </a:p>
          <a:p>
            <a:pPr marL="285750" indent="-285750" algn="l">
              <a:buSzPct val="85000"/>
              <a:buFont typeface="Wingdings" panose="05000000000000000000" pitchFamily="2" charset="2"/>
              <a:buChar char="v"/>
            </a:pPr>
            <a:r>
              <a:rPr lang="en-US" sz="2800" dirty="0">
                <a:solidFill>
                  <a:srgbClr val="F7F1E4"/>
                </a:solidFill>
              </a:rPr>
              <a:t>Porcupines</a:t>
            </a:r>
          </a:p>
          <a:p>
            <a:pPr marL="285750" indent="-285750" algn="l">
              <a:buSzPct val="85000"/>
              <a:buFont typeface="Wingdings" panose="05000000000000000000" pitchFamily="2" charset="2"/>
              <a:buChar char="v"/>
            </a:pPr>
            <a:r>
              <a:rPr lang="en-US" sz="2800" dirty="0">
                <a:solidFill>
                  <a:srgbClr val="F7F1E4"/>
                </a:solidFill>
              </a:rPr>
              <a:t>Rabbits</a:t>
            </a:r>
          </a:p>
          <a:p>
            <a:pPr marL="285750" indent="-285750" algn="l">
              <a:buSzPct val="85000"/>
              <a:buFont typeface="Wingdings" panose="05000000000000000000" pitchFamily="2" charset="2"/>
              <a:buChar char="v"/>
            </a:pPr>
            <a:r>
              <a:rPr lang="en-US" sz="2800" dirty="0">
                <a:solidFill>
                  <a:srgbClr val="F7F1E4"/>
                </a:solidFill>
              </a:rPr>
              <a:t>Ground squirrels</a:t>
            </a:r>
          </a:p>
          <a:p>
            <a:pPr marL="285750" indent="-285750" algn="l">
              <a:buSzPct val="85000"/>
              <a:buFont typeface="Wingdings" panose="05000000000000000000" pitchFamily="2" charset="2"/>
              <a:buChar char="v"/>
            </a:pPr>
            <a:r>
              <a:rPr lang="en-US" sz="2800" dirty="0">
                <a:solidFill>
                  <a:srgbClr val="F7F1E4"/>
                </a:solidFill>
              </a:rPr>
              <a:t>Dozens of bird species</a:t>
            </a:r>
            <a:endParaRPr lang="en-CA" sz="2800" dirty="0"/>
          </a:p>
        </p:txBody>
      </p:sp>
    </p:spTree>
    <p:extLst>
      <p:ext uri="{BB962C8B-B14F-4D97-AF65-F5344CB8AC3E}">
        <p14:creationId xmlns:p14="http://schemas.microsoft.com/office/powerpoint/2010/main" val="1453620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0CEA9A-F379-1A70-7E6F-08B9CBE42CF3}"/>
              </a:ext>
            </a:extLst>
          </p:cNvPr>
          <p:cNvSpPr>
            <a:spLocks noGrp="1"/>
          </p:cNvSpPr>
          <p:nvPr>
            <p:ph type="subTitle" idx="1"/>
          </p:nvPr>
        </p:nvSpPr>
        <p:spPr>
          <a:xfrm>
            <a:off x="292894" y="215636"/>
            <a:ext cx="11899106" cy="3915833"/>
          </a:xfrm>
        </p:spPr>
        <p:txBody>
          <a:bodyPr>
            <a:normAutofit/>
          </a:bodyPr>
          <a:lstStyle/>
          <a:p>
            <a:pPr marR="0" lvl="0" algn="l">
              <a:spcBef>
                <a:spcPts val="0"/>
              </a:spcBef>
              <a:spcAft>
                <a:spcPts val="0"/>
              </a:spcAft>
            </a:pPr>
            <a:r>
              <a:rPr lang="en-US" sz="2800" b="1" dirty="0">
                <a:latin typeface="Gill Sans MT" panose="020B0502020104020203" pitchFamily="34" charset="0"/>
              </a:rPr>
              <a:t>Unfortunately, forest and invasive weed encroachment have reduced the amount and quality of habitat for critical ungulate species</a:t>
            </a:r>
            <a:endParaRPr lang="en-US" sz="2800" b="1" dirty="0">
              <a:effectLst/>
              <a:latin typeface="Gill Sans MT" panose="020B0502020104020203" pitchFamily="34" charset="0"/>
              <a:ea typeface="Aptos" panose="020B0004020202020204" pitchFamily="34" charset="0"/>
              <a:cs typeface="Times New Roman" panose="02020603050405020304" pitchFamily="18" charset="0"/>
            </a:endParaRPr>
          </a:p>
        </p:txBody>
      </p:sp>
      <p:pic>
        <p:nvPicPr>
          <p:cNvPr id="2" name="Picture 1" descr="A close-up of a grey land&#10;&#10;Description automatically generated">
            <a:extLst>
              <a:ext uri="{FF2B5EF4-FFF2-40B4-BE49-F238E27FC236}">
                <a16:creationId xmlns:a16="http://schemas.microsoft.com/office/drawing/2014/main" id="{9569AB8F-1498-E6C0-7134-3C4C6F7D84D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5237" t="45505" r="23625" b="8990"/>
          <a:stretch/>
        </p:blipFill>
        <p:spPr>
          <a:xfrm>
            <a:off x="628649" y="1622462"/>
            <a:ext cx="5222081" cy="3217352"/>
          </a:xfrm>
          <a:prstGeom prst="rect">
            <a:avLst/>
          </a:prstGeom>
        </p:spPr>
      </p:pic>
      <p:pic>
        <p:nvPicPr>
          <p:cNvPr id="4" name="Picture 3" descr="A aerial view of a green land&#10;&#10;Description automatically generated">
            <a:extLst>
              <a:ext uri="{FF2B5EF4-FFF2-40B4-BE49-F238E27FC236}">
                <a16:creationId xmlns:a16="http://schemas.microsoft.com/office/drawing/2014/main" id="{6B822B25-6BEE-D2A6-543E-F4599454D4E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40000" contrast="-20000"/>
                    </a14:imgEffect>
                  </a14:imgLayer>
                </a14:imgProps>
              </a:ext>
            </a:extLst>
          </a:blip>
          <a:srcRect l="5949" t="45532" r="22796" b="8937"/>
          <a:stretch/>
        </p:blipFill>
        <p:spPr>
          <a:xfrm>
            <a:off x="6096000" y="1622461"/>
            <a:ext cx="5349212" cy="3217353"/>
          </a:xfrm>
          <a:prstGeom prst="rect">
            <a:avLst/>
          </a:prstGeom>
        </p:spPr>
      </p:pic>
      <p:sp>
        <p:nvSpPr>
          <p:cNvPr id="5" name="TextBox 4">
            <a:extLst>
              <a:ext uri="{FF2B5EF4-FFF2-40B4-BE49-F238E27FC236}">
                <a16:creationId xmlns:a16="http://schemas.microsoft.com/office/drawing/2014/main" id="{7C0A2724-CE3E-0933-4B49-C3707661B4DD}"/>
              </a:ext>
            </a:extLst>
          </p:cNvPr>
          <p:cNvSpPr txBox="1"/>
          <p:nvPr/>
        </p:nvSpPr>
        <p:spPr>
          <a:xfrm>
            <a:off x="371476" y="4941456"/>
            <a:ext cx="11494294" cy="923330"/>
          </a:xfrm>
          <a:prstGeom prst="rect">
            <a:avLst/>
          </a:prstGeom>
          <a:noFill/>
        </p:spPr>
        <p:txBody>
          <a:bodyPr wrap="square">
            <a:spAutoFit/>
          </a:bodyPr>
          <a:lstStyle/>
          <a:p>
            <a:pPr algn="ctr"/>
            <a:r>
              <a:rPr lang="en-US" dirty="0">
                <a:latin typeface="Gill Sans MT" panose="020B0502020104020203" pitchFamily="34" charset="0"/>
              </a:rPr>
              <a:t>The </a:t>
            </a:r>
            <a:r>
              <a:rPr lang="en-US" sz="1800" dirty="0">
                <a:latin typeface="Gill Sans MT" panose="020B0502020104020203" pitchFamily="34" charset="0"/>
              </a:rPr>
              <a:t>WFEEP </a:t>
            </a:r>
            <a:r>
              <a:rPr lang="en-US" dirty="0">
                <a:latin typeface="Gill Sans MT" panose="020B0502020104020203" pitchFamily="34" charset="0"/>
              </a:rPr>
              <a:t>will restore hundreds of hectares of land through slashing, spraying, and seeding over the next 5yrs. Wildlife and habitat studies will monitor project effectiveness, evaluating habitat quality and relative ungulate abundance. </a:t>
            </a:r>
          </a:p>
          <a:p>
            <a:pPr algn="ctr"/>
            <a:r>
              <a:rPr lang="en-US" i="1" dirty="0">
                <a:latin typeface="Gill Sans MT" panose="020B0502020104020203" pitchFamily="34" charset="0"/>
              </a:rPr>
              <a:t>The project has been designed and will be completed with close partnerships with (among others):</a:t>
            </a:r>
          </a:p>
        </p:txBody>
      </p:sp>
      <p:sp>
        <p:nvSpPr>
          <p:cNvPr id="6" name="TextBox 5">
            <a:extLst>
              <a:ext uri="{FF2B5EF4-FFF2-40B4-BE49-F238E27FC236}">
                <a16:creationId xmlns:a16="http://schemas.microsoft.com/office/drawing/2014/main" id="{2D4DB68D-B15E-E57E-4764-B138EF5D22C3}"/>
              </a:ext>
            </a:extLst>
          </p:cNvPr>
          <p:cNvSpPr txBox="1"/>
          <p:nvPr/>
        </p:nvSpPr>
        <p:spPr>
          <a:xfrm>
            <a:off x="6336505" y="1277506"/>
            <a:ext cx="3764757" cy="338554"/>
          </a:xfrm>
          <a:prstGeom prst="rect">
            <a:avLst/>
          </a:prstGeom>
          <a:noFill/>
        </p:spPr>
        <p:txBody>
          <a:bodyPr wrap="square" rtlCol="0">
            <a:spAutoFit/>
          </a:bodyPr>
          <a:lstStyle/>
          <a:p>
            <a:r>
              <a:rPr lang="en-US" sz="1600" i="1" dirty="0">
                <a:latin typeface="Gill Sans MT" panose="020B0502020104020203" pitchFamily="34" charset="0"/>
              </a:rPr>
              <a:t>Wigwam Flats – recent</a:t>
            </a:r>
          </a:p>
        </p:txBody>
      </p:sp>
      <p:sp>
        <p:nvSpPr>
          <p:cNvPr id="7" name="TextBox 6">
            <a:extLst>
              <a:ext uri="{FF2B5EF4-FFF2-40B4-BE49-F238E27FC236}">
                <a16:creationId xmlns:a16="http://schemas.microsoft.com/office/drawing/2014/main" id="{4294B863-8D6E-4B39-B446-767CB25AD33B}"/>
              </a:ext>
            </a:extLst>
          </p:cNvPr>
          <p:cNvSpPr txBox="1"/>
          <p:nvPr/>
        </p:nvSpPr>
        <p:spPr>
          <a:xfrm>
            <a:off x="1031080" y="1277506"/>
            <a:ext cx="3764757" cy="338554"/>
          </a:xfrm>
          <a:prstGeom prst="rect">
            <a:avLst/>
          </a:prstGeom>
          <a:noFill/>
        </p:spPr>
        <p:txBody>
          <a:bodyPr wrap="square" rtlCol="0">
            <a:spAutoFit/>
          </a:bodyPr>
          <a:lstStyle/>
          <a:p>
            <a:r>
              <a:rPr lang="en-US" sz="1600" i="1" dirty="0">
                <a:latin typeface="Gill Sans MT" panose="020B0502020104020203" pitchFamily="34" charset="0"/>
              </a:rPr>
              <a:t>Wigwam Flats – circa 1950s</a:t>
            </a:r>
          </a:p>
        </p:txBody>
      </p:sp>
      <p:pic>
        <p:nvPicPr>
          <p:cNvPr id="9218" name="Picture 2" descr="Members - Coastal Douglas-fir Conservation Partnership">
            <a:extLst>
              <a:ext uri="{FF2B5EF4-FFF2-40B4-BE49-F238E27FC236}">
                <a16:creationId xmlns:a16="http://schemas.microsoft.com/office/drawing/2014/main" id="{5DA24ABE-5373-3EE4-C941-9A2030C0B3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765" y="5802955"/>
            <a:ext cx="2400172" cy="929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Yaq̓it ʔa·knuqⱡi 'it - Tobacco Plains Indian Band">
            <a:extLst>
              <a:ext uri="{FF2B5EF4-FFF2-40B4-BE49-F238E27FC236}">
                <a16:creationId xmlns:a16="http://schemas.microsoft.com/office/drawing/2014/main" id="{2E7D79EB-CA72-1F3C-00BD-7F1A736340D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6068" b="14922"/>
          <a:stretch/>
        </p:blipFill>
        <p:spPr bwMode="auto">
          <a:xfrm>
            <a:off x="2704582" y="5847455"/>
            <a:ext cx="1337971" cy="92333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ature Conservancy Canada - Kootenay Conservation Program">
            <a:extLst>
              <a:ext uri="{FF2B5EF4-FFF2-40B4-BE49-F238E27FC236}">
                <a16:creationId xmlns:a16="http://schemas.microsoft.com/office/drawing/2014/main" id="{1570D960-B505-46D1-F244-899C899B18C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4937" y="5961797"/>
            <a:ext cx="898698" cy="69464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eers - The Nature Trust of British Columbia">
            <a:extLst>
              <a:ext uri="{FF2B5EF4-FFF2-40B4-BE49-F238E27FC236}">
                <a16:creationId xmlns:a16="http://schemas.microsoft.com/office/drawing/2014/main" id="{0529F7CE-E8E8-50A4-F25A-56142C7013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2030" y="6128469"/>
            <a:ext cx="2071293" cy="36130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East Kootenay Invasive Species Council | Cranbrook">
            <a:extLst>
              <a:ext uri="{FF2B5EF4-FFF2-40B4-BE49-F238E27FC236}">
                <a16:creationId xmlns:a16="http://schemas.microsoft.com/office/drawing/2014/main" id="{FE8031FE-A8B2-B2ED-5D58-938AB96578D4}"/>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2344" y="6053481"/>
            <a:ext cx="1883426" cy="511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logo&#10;&#10;Description automatically generated">
            <a:extLst>
              <a:ext uri="{FF2B5EF4-FFF2-40B4-BE49-F238E27FC236}">
                <a16:creationId xmlns:a16="http://schemas.microsoft.com/office/drawing/2014/main" id="{F4826ACB-7A35-1821-B855-2D8E62D6A237}"/>
              </a:ext>
            </a:extLst>
          </p:cNvPr>
          <p:cNvPicPr>
            <a:picLocks noChangeAspect="1"/>
          </p:cNvPicPr>
          <p:nvPr/>
        </p:nvPicPr>
        <p:blipFill>
          <a:blip r:embed="rId12">
            <a:clrChange>
              <a:clrFrom>
                <a:srgbClr val="FEFEFE"/>
              </a:clrFrom>
              <a:clrTo>
                <a:srgbClr val="FEFEFE">
                  <a:alpha val="0"/>
                </a:srgbClr>
              </a:clrTo>
            </a:clrChange>
          </a:blip>
          <a:stretch>
            <a:fillRect/>
          </a:stretch>
        </p:blipFill>
        <p:spPr>
          <a:xfrm>
            <a:off x="4239698" y="6095826"/>
            <a:ext cx="1947469" cy="426588"/>
          </a:xfrm>
          <a:prstGeom prst="rect">
            <a:avLst/>
          </a:prstGeom>
        </p:spPr>
      </p:pic>
    </p:spTree>
    <p:extLst>
      <p:ext uri="{BB962C8B-B14F-4D97-AF65-F5344CB8AC3E}">
        <p14:creationId xmlns:p14="http://schemas.microsoft.com/office/powerpoint/2010/main" val="1365540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0CEA9A-F379-1A70-7E6F-08B9CBE42CF3}"/>
              </a:ext>
            </a:extLst>
          </p:cNvPr>
          <p:cNvSpPr>
            <a:spLocks noGrp="1"/>
          </p:cNvSpPr>
          <p:nvPr>
            <p:ph type="subTitle" idx="1"/>
          </p:nvPr>
        </p:nvSpPr>
        <p:spPr>
          <a:xfrm>
            <a:off x="292894" y="215636"/>
            <a:ext cx="11899106" cy="3915833"/>
          </a:xfrm>
        </p:spPr>
        <p:txBody>
          <a:bodyPr>
            <a:normAutofit/>
          </a:bodyPr>
          <a:lstStyle/>
          <a:p>
            <a:pPr marR="0" lvl="0" algn="l">
              <a:spcBef>
                <a:spcPts val="0"/>
              </a:spcBef>
              <a:spcAft>
                <a:spcPts val="0"/>
              </a:spcAft>
            </a:pPr>
            <a:r>
              <a:rPr lang="en-US" sz="2800" b="1" dirty="0">
                <a:latin typeface="Gill Sans MT" panose="020B0502020104020203" pitchFamily="34" charset="0"/>
              </a:rPr>
              <a:t>Project Area</a:t>
            </a:r>
            <a:endParaRPr lang="en-US" sz="2800" b="1" dirty="0">
              <a:effectLst/>
              <a:latin typeface="Gill Sans MT" panose="020B0502020104020203" pitchFamily="34" charset="0"/>
              <a:ea typeface="Aptos" panose="020B00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A66DEA4C-9B39-5258-0386-F5C0CC389103}"/>
              </a:ext>
            </a:extLst>
          </p:cNvPr>
          <p:cNvPicPr>
            <a:picLocks noChangeAspect="1"/>
          </p:cNvPicPr>
          <p:nvPr/>
        </p:nvPicPr>
        <p:blipFill>
          <a:blip r:embed="rId3"/>
          <a:stretch>
            <a:fillRect/>
          </a:stretch>
        </p:blipFill>
        <p:spPr>
          <a:xfrm>
            <a:off x="505693" y="1165790"/>
            <a:ext cx="6403872" cy="5252197"/>
          </a:xfrm>
          <a:prstGeom prst="rect">
            <a:avLst/>
          </a:prstGeom>
        </p:spPr>
      </p:pic>
      <p:sp>
        <p:nvSpPr>
          <p:cNvPr id="14" name="TextBox 13">
            <a:extLst>
              <a:ext uri="{FF2B5EF4-FFF2-40B4-BE49-F238E27FC236}">
                <a16:creationId xmlns:a16="http://schemas.microsoft.com/office/drawing/2014/main" id="{8C9734F0-E5A0-5821-C85E-7AE7DC667241}"/>
              </a:ext>
            </a:extLst>
          </p:cNvPr>
          <p:cNvSpPr txBox="1"/>
          <p:nvPr/>
        </p:nvSpPr>
        <p:spPr>
          <a:xfrm>
            <a:off x="7155558" y="1093452"/>
            <a:ext cx="4743548" cy="5324535"/>
          </a:xfrm>
          <a:prstGeom prst="rect">
            <a:avLst/>
          </a:prstGeom>
          <a:noFill/>
        </p:spPr>
        <p:txBody>
          <a:bodyPr wrap="square">
            <a:spAutoFit/>
          </a:bodyPr>
          <a:lstStyle/>
          <a:p>
            <a:pPr marL="285750" indent="-285750">
              <a:spcAft>
                <a:spcPts val="1200"/>
              </a:spcAft>
              <a:buFont typeface="Wingdings" panose="05000000000000000000" pitchFamily="2" charset="2"/>
              <a:buChar char="Ø"/>
            </a:pPr>
            <a:r>
              <a:rPr lang="en-US" sz="2000" b="1" dirty="0"/>
              <a:t>The Wigwam Flats/Mt.Broadwood Conservation Area is located approximately 42kms south of Fernie </a:t>
            </a:r>
          </a:p>
          <a:p>
            <a:pPr marL="285750" indent="-285750">
              <a:spcAft>
                <a:spcPts val="1200"/>
              </a:spcAft>
              <a:buFont typeface="Wingdings" panose="05000000000000000000" pitchFamily="2" charset="2"/>
              <a:buChar char="Ø"/>
            </a:pPr>
            <a:r>
              <a:rPr lang="en-US" sz="2000" b="1" dirty="0"/>
              <a:t>The subject area is in a 1300-hectare parcel that has different landscape features. </a:t>
            </a:r>
          </a:p>
          <a:p>
            <a:pPr marL="285750" indent="-285750">
              <a:spcAft>
                <a:spcPts val="1200"/>
              </a:spcAft>
              <a:buFont typeface="Wingdings" panose="05000000000000000000" pitchFamily="2" charset="2"/>
              <a:buChar char="Ø"/>
            </a:pPr>
            <a:r>
              <a:rPr lang="en-US" sz="2000" b="1" dirty="0"/>
              <a:t>Most of the parcel will be on flat land that is easily accessible by foot. </a:t>
            </a:r>
          </a:p>
          <a:p>
            <a:pPr marL="285750" indent="-285750">
              <a:spcAft>
                <a:spcPts val="1200"/>
              </a:spcAft>
              <a:buFont typeface="Wingdings" panose="05000000000000000000" pitchFamily="2" charset="2"/>
              <a:buChar char="Ø"/>
            </a:pPr>
            <a:r>
              <a:rPr lang="en-US" sz="2000" b="1" dirty="0"/>
              <a:t>Land managers include Nature Conservancy of Canada, Nature Trust BC, Province of BC, and </a:t>
            </a:r>
            <a:r>
              <a:rPr lang="en-US" sz="2000" b="1" dirty="0" err="1"/>
              <a:t>Yaq̓it</a:t>
            </a:r>
            <a:r>
              <a:rPr lang="en-US" sz="2000" b="1" dirty="0"/>
              <a:t> </a:t>
            </a:r>
            <a:r>
              <a:rPr lang="en-US" sz="2000" b="1" dirty="0" err="1"/>
              <a:t>ʔa·knuqⱡi</a:t>
            </a:r>
            <a:r>
              <a:rPr lang="en-US" sz="2000" b="1" dirty="0"/>
              <a:t> ‘it First Nation. </a:t>
            </a:r>
          </a:p>
          <a:p>
            <a:pPr marL="285750" indent="-285750">
              <a:spcAft>
                <a:spcPts val="1200"/>
              </a:spcAft>
              <a:buFont typeface="Wingdings" panose="05000000000000000000" pitchFamily="2" charset="2"/>
              <a:buChar char="Ø"/>
            </a:pPr>
            <a:r>
              <a:rPr lang="en-US" sz="2000" b="1" dirty="0"/>
              <a:t>The area serves as critical winter range from the surrounding mountains to it’s north and west</a:t>
            </a:r>
          </a:p>
        </p:txBody>
      </p:sp>
      <p:sp>
        <p:nvSpPr>
          <p:cNvPr id="16" name="Rectangle 15">
            <a:extLst>
              <a:ext uri="{FF2B5EF4-FFF2-40B4-BE49-F238E27FC236}">
                <a16:creationId xmlns:a16="http://schemas.microsoft.com/office/drawing/2014/main" id="{B4584E9D-BCEF-A2B9-5513-B19ECB763CE0}"/>
              </a:ext>
            </a:extLst>
          </p:cNvPr>
          <p:cNvSpPr/>
          <p:nvPr/>
        </p:nvSpPr>
        <p:spPr>
          <a:xfrm>
            <a:off x="505693" y="1165789"/>
            <a:ext cx="6403872" cy="5417891"/>
          </a:xfrm>
          <a:prstGeom prst="rect">
            <a:avLst/>
          </a:prstGeom>
          <a:solidFill>
            <a:schemeClr val="bg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79453079-FA61-CE96-E9D6-3374FC1090CF}"/>
              </a:ext>
            </a:extLst>
          </p:cNvPr>
          <p:cNvSpPr/>
          <p:nvPr/>
        </p:nvSpPr>
        <p:spPr>
          <a:xfrm>
            <a:off x="4002088" y="4610100"/>
            <a:ext cx="381000" cy="230188"/>
          </a:xfrm>
          <a:custGeom>
            <a:avLst/>
            <a:gdLst>
              <a:gd name="connsiteX0" fmla="*/ 36512 w 381000"/>
              <a:gd name="connsiteY0" fmla="*/ 69850 h 230188"/>
              <a:gd name="connsiteX1" fmla="*/ 26987 w 381000"/>
              <a:gd name="connsiteY1" fmla="*/ 149225 h 230188"/>
              <a:gd name="connsiteX2" fmla="*/ 0 w 381000"/>
              <a:gd name="connsiteY2" fmla="*/ 196850 h 230188"/>
              <a:gd name="connsiteX3" fmla="*/ 95250 w 381000"/>
              <a:gd name="connsiteY3" fmla="*/ 223838 h 230188"/>
              <a:gd name="connsiteX4" fmla="*/ 206375 w 381000"/>
              <a:gd name="connsiteY4" fmla="*/ 230188 h 230188"/>
              <a:gd name="connsiteX5" fmla="*/ 301625 w 381000"/>
              <a:gd name="connsiteY5" fmla="*/ 192088 h 230188"/>
              <a:gd name="connsiteX6" fmla="*/ 341312 w 381000"/>
              <a:gd name="connsiteY6" fmla="*/ 73025 h 230188"/>
              <a:gd name="connsiteX7" fmla="*/ 381000 w 381000"/>
              <a:gd name="connsiteY7" fmla="*/ 31750 h 230188"/>
              <a:gd name="connsiteX8" fmla="*/ 330200 w 381000"/>
              <a:gd name="connsiteY8" fmla="*/ 0 h 230188"/>
              <a:gd name="connsiteX9" fmla="*/ 241300 w 381000"/>
              <a:gd name="connsiteY9" fmla="*/ 42863 h 230188"/>
              <a:gd name="connsiteX10" fmla="*/ 36512 w 381000"/>
              <a:gd name="connsiteY10" fmla="*/ 69850 h 2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230188">
                <a:moveTo>
                  <a:pt x="36512" y="69850"/>
                </a:moveTo>
                <a:lnTo>
                  <a:pt x="26987" y="149225"/>
                </a:lnTo>
                <a:lnTo>
                  <a:pt x="0" y="196850"/>
                </a:lnTo>
                <a:lnTo>
                  <a:pt x="95250" y="223838"/>
                </a:lnTo>
                <a:lnTo>
                  <a:pt x="206375" y="230188"/>
                </a:lnTo>
                <a:lnTo>
                  <a:pt x="301625" y="192088"/>
                </a:lnTo>
                <a:lnTo>
                  <a:pt x="341312" y="73025"/>
                </a:lnTo>
                <a:lnTo>
                  <a:pt x="381000" y="31750"/>
                </a:lnTo>
                <a:lnTo>
                  <a:pt x="330200" y="0"/>
                </a:lnTo>
                <a:lnTo>
                  <a:pt x="241300" y="42863"/>
                </a:lnTo>
                <a:lnTo>
                  <a:pt x="36512" y="69850"/>
                </a:lnTo>
                <a:close/>
              </a:path>
            </a:pathLst>
          </a:custGeom>
          <a:solidFill>
            <a:schemeClr val="accent4">
              <a:alpha val="50000"/>
            </a:schemeClr>
          </a:solidFill>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15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DA56B51-0704-53C9-BAF0-AC3B12B356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935"/>
          <a:stretch/>
        </p:blipFill>
        <p:spPr bwMode="auto">
          <a:xfrm>
            <a:off x="-39003" y="0"/>
            <a:ext cx="12231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a:ea typeface="+mn-ea"/>
                <a:cs typeface="+mn-cs"/>
              </a:rPr>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ext Placeholder 4">
            <a:extLst>
              <a:ext uri="{FF2B5EF4-FFF2-40B4-BE49-F238E27FC236}">
                <a16:creationId xmlns:a16="http://schemas.microsoft.com/office/drawing/2014/main" id="{8F787302-F677-A498-0906-D0A596DC1530}"/>
              </a:ext>
            </a:extLst>
          </p:cNvPr>
          <p:cNvSpPr txBox="1">
            <a:spLocks/>
          </p:cNvSpPr>
          <p:nvPr/>
        </p:nvSpPr>
        <p:spPr>
          <a:xfrm>
            <a:off x="838200" y="230404"/>
            <a:ext cx="10515600" cy="1176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8" name="Freeform: Shape 7">
            <a:extLst>
              <a:ext uri="{FF2B5EF4-FFF2-40B4-BE49-F238E27FC236}">
                <a16:creationId xmlns:a16="http://schemas.microsoft.com/office/drawing/2014/main" id="{CDCA144A-5E06-A470-8A29-74472682021E}"/>
              </a:ext>
            </a:extLst>
          </p:cNvPr>
          <p:cNvSpPr/>
          <p:nvPr/>
        </p:nvSpPr>
        <p:spPr>
          <a:xfrm>
            <a:off x="58057" y="152400"/>
            <a:ext cx="8730343" cy="3497943"/>
          </a:xfrm>
          <a:custGeom>
            <a:avLst/>
            <a:gdLst>
              <a:gd name="connsiteX0" fmla="*/ 108857 w 8730343"/>
              <a:gd name="connsiteY0" fmla="*/ 3098800 h 3098800"/>
              <a:gd name="connsiteX1" fmla="*/ 108857 w 8730343"/>
              <a:gd name="connsiteY1" fmla="*/ 3098800 h 3098800"/>
              <a:gd name="connsiteX2" fmla="*/ 391886 w 8730343"/>
              <a:gd name="connsiteY2" fmla="*/ 3091543 h 3098800"/>
              <a:gd name="connsiteX3" fmla="*/ 4905829 w 8730343"/>
              <a:gd name="connsiteY3" fmla="*/ 3084286 h 3098800"/>
              <a:gd name="connsiteX4" fmla="*/ 5609772 w 8730343"/>
              <a:gd name="connsiteY4" fmla="*/ 2010229 h 3098800"/>
              <a:gd name="connsiteX5" fmla="*/ 5653314 w 8730343"/>
              <a:gd name="connsiteY5" fmla="*/ 1915886 h 3098800"/>
              <a:gd name="connsiteX6" fmla="*/ 5675086 w 8730343"/>
              <a:gd name="connsiteY6" fmla="*/ 1865086 h 3098800"/>
              <a:gd name="connsiteX7" fmla="*/ 6183086 w 8730343"/>
              <a:gd name="connsiteY7" fmla="*/ 1342571 h 3098800"/>
              <a:gd name="connsiteX8" fmla="*/ 6284686 w 8730343"/>
              <a:gd name="connsiteY8" fmla="*/ 1335314 h 3098800"/>
              <a:gd name="connsiteX9" fmla="*/ 7910286 w 8730343"/>
              <a:gd name="connsiteY9" fmla="*/ 1299029 h 3098800"/>
              <a:gd name="connsiteX10" fmla="*/ 8469086 w 8730343"/>
              <a:gd name="connsiteY10" fmla="*/ 1016000 h 3098800"/>
              <a:gd name="connsiteX11" fmla="*/ 8563429 w 8730343"/>
              <a:gd name="connsiteY11" fmla="*/ 791029 h 3098800"/>
              <a:gd name="connsiteX12" fmla="*/ 8730343 w 8730343"/>
              <a:gd name="connsiteY12" fmla="*/ 43543 h 3098800"/>
              <a:gd name="connsiteX13" fmla="*/ 29029 w 8730343"/>
              <a:gd name="connsiteY13" fmla="*/ 0 h 3098800"/>
              <a:gd name="connsiteX14" fmla="*/ 0 w 8730343"/>
              <a:gd name="connsiteY14" fmla="*/ 116114 h 3098800"/>
              <a:gd name="connsiteX15" fmla="*/ 7257 w 8730343"/>
              <a:gd name="connsiteY15" fmla="*/ 3084286 h 3098800"/>
              <a:gd name="connsiteX16" fmla="*/ 108857 w 8730343"/>
              <a:gd name="connsiteY16" fmla="*/ 3098800 h 3098800"/>
              <a:gd name="connsiteX0" fmla="*/ 108857 w 8730343"/>
              <a:gd name="connsiteY0" fmla="*/ 3098800 h 3497943"/>
              <a:gd name="connsiteX1" fmla="*/ 108857 w 8730343"/>
              <a:gd name="connsiteY1" fmla="*/ 3098800 h 3497943"/>
              <a:gd name="connsiteX2" fmla="*/ 391886 w 8730343"/>
              <a:gd name="connsiteY2" fmla="*/ 3091543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108857 w 8730343"/>
              <a:gd name="connsiteY16" fmla="*/ 3098800 h 3497943"/>
              <a:gd name="connsiteX0" fmla="*/ 108857 w 8730343"/>
              <a:gd name="connsiteY0" fmla="*/ 3098800 h 3497943"/>
              <a:gd name="connsiteX1" fmla="*/ 108857 w 8730343"/>
              <a:gd name="connsiteY1" fmla="*/ 3098800 h 3497943"/>
              <a:gd name="connsiteX2" fmla="*/ 297544 w 8730343"/>
              <a:gd name="connsiteY2" fmla="*/ 3468915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108857 w 8730343"/>
              <a:gd name="connsiteY16" fmla="*/ 3098800 h 3497943"/>
              <a:gd name="connsiteX0" fmla="*/ 0 w 8788400"/>
              <a:gd name="connsiteY0" fmla="*/ 3541485 h 3541485"/>
              <a:gd name="connsiteX1" fmla="*/ 166914 w 8788400"/>
              <a:gd name="connsiteY1" fmla="*/ 3098800 h 3541485"/>
              <a:gd name="connsiteX2" fmla="*/ 355601 w 8788400"/>
              <a:gd name="connsiteY2" fmla="*/ 3468915 h 3541485"/>
              <a:gd name="connsiteX3" fmla="*/ 5283200 w 8788400"/>
              <a:gd name="connsiteY3" fmla="*/ 3497943 h 3541485"/>
              <a:gd name="connsiteX4" fmla="*/ 5667829 w 8788400"/>
              <a:gd name="connsiteY4" fmla="*/ 2010229 h 3541485"/>
              <a:gd name="connsiteX5" fmla="*/ 5711371 w 8788400"/>
              <a:gd name="connsiteY5" fmla="*/ 1915886 h 3541485"/>
              <a:gd name="connsiteX6" fmla="*/ 5733143 w 8788400"/>
              <a:gd name="connsiteY6" fmla="*/ 1865086 h 3541485"/>
              <a:gd name="connsiteX7" fmla="*/ 6241143 w 8788400"/>
              <a:gd name="connsiteY7" fmla="*/ 1342571 h 3541485"/>
              <a:gd name="connsiteX8" fmla="*/ 6342743 w 8788400"/>
              <a:gd name="connsiteY8" fmla="*/ 1335314 h 3541485"/>
              <a:gd name="connsiteX9" fmla="*/ 7968343 w 8788400"/>
              <a:gd name="connsiteY9" fmla="*/ 1299029 h 3541485"/>
              <a:gd name="connsiteX10" fmla="*/ 8527143 w 8788400"/>
              <a:gd name="connsiteY10" fmla="*/ 1016000 h 3541485"/>
              <a:gd name="connsiteX11" fmla="*/ 8621486 w 8788400"/>
              <a:gd name="connsiteY11" fmla="*/ 791029 h 3541485"/>
              <a:gd name="connsiteX12" fmla="*/ 8788400 w 8788400"/>
              <a:gd name="connsiteY12" fmla="*/ 43543 h 3541485"/>
              <a:gd name="connsiteX13" fmla="*/ 87086 w 8788400"/>
              <a:gd name="connsiteY13" fmla="*/ 0 h 3541485"/>
              <a:gd name="connsiteX14" fmla="*/ 58057 w 8788400"/>
              <a:gd name="connsiteY14" fmla="*/ 116114 h 3541485"/>
              <a:gd name="connsiteX15" fmla="*/ 65314 w 8788400"/>
              <a:gd name="connsiteY15" fmla="*/ 3084286 h 3541485"/>
              <a:gd name="connsiteX16" fmla="*/ 0 w 8788400"/>
              <a:gd name="connsiteY16" fmla="*/ 3541485 h 3541485"/>
              <a:gd name="connsiteX0" fmla="*/ 0 w 8788400"/>
              <a:gd name="connsiteY0" fmla="*/ 3541485 h 3541485"/>
              <a:gd name="connsiteX1" fmla="*/ 174172 w 8788400"/>
              <a:gd name="connsiteY1" fmla="*/ 3461657 h 3541485"/>
              <a:gd name="connsiteX2" fmla="*/ 355601 w 8788400"/>
              <a:gd name="connsiteY2" fmla="*/ 3468915 h 3541485"/>
              <a:gd name="connsiteX3" fmla="*/ 5283200 w 8788400"/>
              <a:gd name="connsiteY3" fmla="*/ 3497943 h 3541485"/>
              <a:gd name="connsiteX4" fmla="*/ 5667829 w 8788400"/>
              <a:gd name="connsiteY4" fmla="*/ 2010229 h 3541485"/>
              <a:gd name="connsiteX5" fmla="*/ 5711371 w 8788400"/>
              <a:gd name="connsiteY5" fmla="*/ 1915886 h 3541485"/>
              <a:gd name="connsiteX6" fmla="*/ 5733143 w 8788400"/>
              <a:gd name="connsiteY6" fmla="*/ 1865086 h 3541485"/>
              <a:gd name="connsiteX7" fmla="*/ 6241143 w 8788400"/>
              <a:gd name="connsiteY7" fmla="*/ 1342571 h 3541485"/>
              <a:gd name="connsiteX8" fmla="*/ 6342743 w 8788400"/>
              <a:gd name="connsiteY8" fmla="*/ 1335314 h 3541485"/>
              <a:gd name="connsiteX9" fmla="*/ 7968343 w 8788400"/>
              <a:gd name="connsiteY9" fmla="*/ 1299029 h 3541485"/>
              <a:gd name="connsiteX10" fmla="*/ 8527143 w 8788400"/>
              <a:gd name="connsiteY10" fmla="*/ 1016000 h 3541485"/>
              <a:gd name="connsiteX11" fmla="*/ 8621486 w 8788400"/>
              <a:gd name="connsiteY11" fmla="*/ 791029 h 3541485"/>
              <a:gd name="connsiteX12" fmla="*/ 8788400 w 8788400"/>
              <a:gd name="connsiteY12" fmla="*/ 43543 h 3541485"/>
              <a:gd name="connsiteX13" fmla="*/ 87086 w 8788400"/>
              <a:gd name="connsiteY13" fmla="*/ 0 h 3541485"/>
              <a:gd name="connsiteX14" fmla="*/ 58057 w 8788400"/>
              <a:gd name="connsiteY14" fmla="*/ 116114 h 3541485"/>
              <a:gd name="connsiteX15" fmla="*/ 65314 w 8788400"/>
              <a:gd name="connsiteY15" fmla="*/ 3084286 h 3541485"/>
              <a:gd name="connsiteX16" fmla="*/ 0 w 8788400"/>
              <a:gd name="connsiteY16" fmla="*/ 3541485 h 3541485"/>
              <a:gd name="connsiteX0" fmla="*/ 0 w 8730343"/>
              <a:gd name="connsiteY0" fmla="*/ 3548742 h 3548742"/>
              <a:gd name="connsiteX1" fmla="*/ 116115 w 8730343"/>
              <a:gd name="connsiteY1" fmla="*/ 3461657 h 3548742"/>
              <a:gd name="connsiteX2" fmla="*/ 297544 w 8730343"/>
              <a:gd name="connsiteY2" fmla="*/ 3468915 h 3548742"/>
              <a:gd name="connsiteX3" fmla="*/ 5225143 w 8730343"/>
              <a:gd name="connsiteY3" fmla="*/ 3497943 h 3548742"/>
              <a:gd name="connsiteX4" fmla="*/ 5609772 w 8730343"/>
              <a:gd name="connsiteY4" fmla="*/ 2010229 h 3548742"/>
              <a:gd name="connsiteX5" fmla="*/ 5653314 w 8730343"/>
              <a:gd name="connsiteY5" fmla="*/ 1915886 h 3548742"/>
              <a:gd name="connsiteX6" fmla="*/ 5675086 w 8730343"/>
              <a:gd name="connsiteY6" fmla="*/ 1865086 h 3548742"/>
              <a:gd name="connsiteX7" fmla="*/ 6183086 w 8730343"/>
              <a:gd name="connsiteY7" fmla="*/ 1342571 h 3548742"/>
              <a:gd name="connsiteX8" fmla="*/ 6284686 w 8730343"/>
              <a:gd name="connsiteY8" fmla="*/ 1335314 h 3548742"/>
              <a:gd name="connsiteX9" fmla="*/ 7910286 w 8730343"/>
              <a:gd name="connsiteY9" fmla="*/ 1299029 h 3548742"/>
              <a:gd name="connsiteX10" fmla="*/ 8469086 w 8730343"/>
              <a:gd name="connsiteY10" fmla="*/ 1016000 h 3548742"/>
              <a:gd name="connsiteX11" fmla="*/ 8563429 w 8730343"/>
              <a:gd name="connsiteY11" fmla="*/ 791029 h 3548742"/>
              <a:gd name="connsiteX12" fmla="*/ 8730343 w 8730343"/>
              <a:gd name="connsiteY12" fmla="*/ 43543 h 3548742"/>
              <a:gd name="connsiteX13" fmla="*/ 29029 w 8730343"/>
              <a:gd name="connsiteY13" fmla="*/ 0 h 3548742"/>
              <a:gd name="connsiteX14" fmla="*/ 0 w 8730343"/>
              <a:gd name="connsiteY14" fmla="*/ 116114 h 3548742"/>
              <a:gd name="connsiteX15" fmla="*/ 7257 w 8730343"/>
              <a:gd name="connsiteY15" fmla="*/ 3084286 h 3548742"/>
              <a:gd name="connsiteX16" fmla="*/ 0 w 8730343"/>
              <a:gd name="connsiteY16" fmla="*/ 3548742 h 3548742"/>
              <a:gd name="connsiteX0" fmla="*/ 0 w 8730343"/>
              <a:gd name="connsiteY0" fmla="*/ 3425371 h 3497943"/>
              <a:gd name="connsiteX1" fmla="*/ 116115 w 8730343"/>
              <a:gd name="connsiteY1" fmla="*/ 3461657 h 3497943"/>
              <a:gd name="connsiteX2" fmla="*/ 297544 w 8730343"/>
              <a:gd name="connsiteY2" fmla="*/ 3468915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0 w 8730343"/>
              <a:gd name="connsiteY16" fmla="*/ 3425371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0343" h="3497943">
                <a:moveTo>
                  <a:pt x="0" y="3425371"/>
                </a:moveTo>
                <a:lnTo>
                  <a:pt x="116115" y="3461657"/>
                </a:lnTo>
                <a:lnTo>
                  <a:pt x="297544" y="3468915"/>
                </a:lnTo>
                <a:lnTo>
                  <a:pt x="5225143" y="3497943"/>
                </a:lnTo>
                <a:cubicBezTo>
                  <a:pt x="5459791" y="3139924"/>
                  <a:pt x="5375124" y="2368248"/>
                  <a:pt x="5609772" y="2010229"/>
                </a:cubicBezTo>
                <a:cubicBezTo>
                  <a:pt x="5624286" y="1978781"/>
                  <a:pt x="5637825" y="1946865"/>
                  <a:pt x="5653314" y="1915886"/>
                </a:cubicBezTo>
                <a:cubicBezTo>
                  <a:pt x="5677575" y="1867363"/>
                  <a:pt x="5675086" y="1896480"/>
                  <a:pt x="5675086" y="1865086"/>
                </a:cubicBezTo>
                <a:lnTo>
                  <a:pt x="6183086" y="1342571"/>
                </a:lnTo>
                <a:cubicBezTo>
                  <a:pt x="6265285" y="1334351"/>
                  <a:pt x="6231346" y="1335314"/>
                  <a:pt x="6284686" y="1335314"/>
                </a:cubicBezTo>
                <a:lnTo>
                  <a:pt x="7910286" y="1299029"/>
                </a:lnTo>
                <a:lnTo>
                  <a:pt x="8469086" y="1016000"/>
                </a:lnTo>
                <a:lnTo>
                  <a:pt x="8563429" y="791029"/>
                </a:lnTo>
                <a:lnTo>
                  <a:pt x="8730343" y="43543"/>
                </a:lnTo>
                <a:lnTo>
                  <a:pt x="29029" y="0"/>
                </a:lnTo>
                <a:lnTo>
                  <a:pt x="0" y="116114"/>
                </a:lnTo>
                <a:lnTo>
                  <a:pt x="7257" y="3084286"/>
                </a:lnTo>
                <a:lnTo>
                  <a:pt x="0" y="3425371"/>
                </a:lnTo>
                <a:close/>
              </a:path>
            </a:pathLst>
          </a:custGeom>
          <a:gradFill>
            <a:gsLst>
              <a:gs pos="0">
                <a:srgbClr val="578CD8">
                  <a:alpha val="15000"/>
                </a:srgbClr>
              </a:gs>
              <a:gs pos="98851">
                <a:srgbClr val="C1CCD8">
                  <a:alpha val="15000"/>
                </a:srgbClr>
              </a:gs>
              <a:gs pos="77000">
                <a:srgbClr val="A8CBF5">
                  <a:alpha val="15000"/>
                </a:srgbClr>
              </a:gs>
            </a:gsLst>
            <a:lin ang="5400000" scaled="1"/>
          </a:gradFill>
          <a:ln w="12700" cap="flat">
            <a:noFill/>
            <a:prstDash val="solid"/>
            <a:miter/>
          </a:ln>
        </p:spPr>
        <p:txBody>
          <a:bodyPr rtlCol="0" anchor="ctr"/>
          <a:lstStyle/>
          <a:p>
            <a:pPr algn="l"/>
            <a:endParaRPr lang="en-US" dirty="0"/>
          </a:p>
        </p:txBody>
      </p:sp>
      <p:sp>
        <p:nvSpPr>
          <p:cNvPr id="6" name="TextBox 5">
            <a:extLst>
              <a:ext uri="{FF2B5EF4-FFF2-40B4-BE49-F238E27FC236}">
                <a16:creationId xmlns:a16="http://schemas.microsoft.com/office/drawing/2014/main" id="{AA3E746D-2C88-B272-0BAE-74312B2C421C}"/>
              </a:ext>
            </a:extLst>
          </p:cNvPr>
          <p:cNvSpPr txBox="1"/>
          <p:nvPr/>
        </p:nvSpPr>
        <p:spPr>
          <a:xfrm>
            <a:off x="97971" y="125377"/>
            <a:ext cx="8733971"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Gill Sans MT" panose="020B0502020104020203" pitchFamily="34" charset="0"/>
              </a:rPr>
              <a:t>Employment benefits for the community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Gill Sans MT" panose="020B0502020104020203" pitchFamily="34" charset="0"/>
              </a:rPr>
              <a:t>We plan to hire a project manager to oversee the 5-year effort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Gill Sans MT" panose="020B0502020104020203" pitchFamily="34" charset="0"/>
              </a:rPr>
              <a:t>CBT also offers to cover 50% of two students’ wages for the project. This will be a great opportunity to </a:t>
            </a:r>
            <a:br>
              <a:rPr kumimoji="0" lang="en-US" sz="2400" i="0" u="none" strike="noStrike" kern="1200" cap="none" spc="0" normalizeH="0" baseline="0" noProof="0" dirty="0">
                <a:ln>
                  <a:noFill/>
                </a:ln>
                <a:effectLst/>
                <a:uLnTx/>
                <a:uFillTx/>
                <a:latin typeface="Gill Sans MT" panose="020B0502020104020203" pitchFamily="34" charset="0"/>
              </a:rPr>
            </a:br>
            <a:r>
              <a:rPr kumimoji="0" lang="en-US" sz="2400" i="0" u="none" strike="noStrike" kern="1200" cap="none" spc="0" normalizeH="0" baseline="0" noProof="0" dirty="0">
                <a:ln>
                  <a:noFill/>
                </a:ln>
                <a:effectLst/>
                <a:uLnTx/>
                <a:uFillTx/>
                <a:latin typeface="Gill Sans MT" panose="020B0502020104020203" pitchFamily="34" charset="0"/>
              </a:rPr>
              <a:t>hire two local youths specializing in the </a:t>
            </a:r>
            <a:br>
              <a:rPr kumimoji="0" lang="en-US" sz="2400" i="0" u="none" strike="noStrike" kern="1200" cap="none" spc="0" normalizeH="0" baseline="0" noProof="0" dirty="0">
                <a:ln>
                  <a:noFill/>
                </a:ln>
                <a:effectLst/>
                <a:uLnTx/>
                <a:uFillTx/>
                <a:latin typeface="Gill Sans MT" panose="020B0502020104020203" pitchFamily="34" charset="0"/>
              </a:rPr>
            </a:br>
            <a:r>
              <a:rPr kumimoji="0" lang="en-US" sz="2400" i="0" u="none" strike="noStrike" kern="1200" cap="none" spc="0" normalizeH="0" baseline="0" noProof="0" dirty="0">
                <a:ln>
                  <a:noFill/>
                </a:ln>
                <a:effectLst/>
                <a:uLnTx/>
                <a:uFillTx/>
                <a:latin typeface="Gill Sans MT" panose="020B0502020104020203" pitchFamily="34" charset="0"/>
              </a:rPr>
              <a:t>habitat management field.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Gill Sans MT" panose="020B0502020104020203" pitchFamily="34" charset="0"/>
              </a:rPr>
              <a:t>Numerous contract opportunities for </a:t>
            </a:r>
            <a:br>
              <a:rPr lang="en-US" sz="2400" dirty="0">
                <a:latin typeface="Gill Sans MT" panose="020B0502020104020203" pitchFamily="34" charset="0"/>
              </a:rPr>
            </a:br>
            <a:r>
              <a:rPr lang="en-US" sz="2400" dirty="0">
                <a:latin typeface="Gill Sans MT" panose="020B0502020104020203" pitchFamily="34" charset="0"/>
              </a:rPr>
              <a:t>slashing and invasive weed work </a:t>
            </a:r>
            <a:br>
              <a:rPr lang="en-US" sz="2400" dirty="0">
                <a:latin typeface="Gill Sans MT" panose="020B0502020104020203" pitchFamily="34" charset="0"/>
              </a:rPr>
            </a:br>
            <a:r>
              <a:rPr lang="en-US" sz="2400" i="1" dirty="0">
                <a:latin typeface="Gill Sans MT" panose="020B0502020104020203" pitchFamily="34" charset="0"/>
              </a:rPr>
              <a:t>(note extensive St. Johns-Wort in pic)</a:t>
            </a:r>
            <a:endParaRPr kumimoji="0" lang="en-US" sz="2400" i="1" u="none" strike="noStrike" kern="1200" cap="none" spc="0" normalizeH="0" baseline="0" noProof="0" dirty="0">
              <a:ln>
                <a:noFill/>
              </a:ln>
              <a:effectLst/>
              <a:uLnTx/>
              <a:uFillTx/>
              <a:latin typeface="Gill Sans MT" panose="020B0502020104020203" pitchFamily="34" charset="0"/>
            </a:endParaRPr>
          </a:p>
        </p:txBody>
      </p:sp>
      <p:sp>
        <p:nvSpPr>
          <p:cNvPr id="7" name="TextBox 6">
            <a:extLst>
              <a:ext uri="{FF2B5EF4-FFF2-40B4-BE49-F238E27FC236}">
                <a16:creationId xmlns:a16="http://schemas.microsoft.com/office/drawing/2014/main" id="{911EFC30-0808-94DC-313F-1D2D3BDE94E5}"/>
              </a:ext>
            </a:extLst>
          </p:cNvPr>
          <p:cNvSpPr txBox="1"/>
          <p:nvPr/>
        </p:nvSpPr>
        <p:spPr>
          <a:xfrm>
            <a:off x="9784556" y="6429633"/>
            <a:ext cx="2407444" cy="276999"/>
          </a:xfrm>
          <a:prstGeom prst="rect">
            <a:avLst/>
          </a:prstGeom>
          <a:noFill/>
        </p:spPr>
        <p:txBody>
          <a:bodyPr wrap="square" rtlCol="0">
            <a:spAutoFit/>
          </a:bodyPr>
          <a:lstStyle/>
          <a:p>
            <a:pPr algn="r"/>
            <a:r>
              <a:rPr lang="en-US" sz="1200" i="1" dirty="0">
                <a:solidFill>
                  <a:schemeClr val="bg1"/>
                </a:solidFill>
                <a:latin typeface="+mj-lt"/>
              </a:rPr>
              <a:t>Image courtesy of hctf.ca</a:t>
            </a:r>
          </a:p>
        </p:txBody>
      </p:sp>
    </p:spTree>
    <p:extLst>
      <p:ext uri="{BB962C8B-B14F-4D97-AF65-F5344CB8AC3E}">
        <p14:creationId xmlns:p14="http://schemas.microsoft.com/office/powerpoint/2010/main" val="179005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F715791-C21F-44C8-A265-E5419B9F7A03}"/>
              </a:ext>
            </a:extLst>
          </p:cNvPr>
          <p:cNvSpPr txBox="1"/>
          <p:nvPr/>
        </p:nvSpPr>
        <p:spPr>
          <a:xfrm>
            <a:off x="152971" y="125377"/>
            <a:ext cx="8733971"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ill Sans MT" panose="020B0502020104020203" pitchFamily="34" charset="0"/>
              </a:rPr>
              <a:t>Employment benefits for the community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t>We plan to hire a project manager to oversee the 5-year effort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t>CBT also offers to cover 50% of two students’ wages for the project. This will be a great opportunity to </a:t>
            </a:r>
            <a:b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br>
            <a: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t>hire two local youths specializing in the </a:t>
            </a:r>
            <a:b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br>
            <a: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t>habitat management field.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Gill Sans MT" panose="020B0502020104020203" pitchFamily="34" charset="0"/>
              </a:rPr>
              <a:t>Numerous contract opportunities for </a:t>
            </a:r>
            <a:br>
              <a:rPr lang="en-US" sz="2400" dirty="0">
                <a:solidFill>
                  <a:schemeClr val="bg1"/>
                </a:solidFill>
                <a:latin typeface="Gill Sans MT" panose="020B0502020104020203" pitchFamily="34" charset="0"/>
              </a:rPr>
            </a:br>
            <a:r>
              <a:rPr lang="en-US" sz="2400" dirty="0">
                <a:solidFill>
                  <a:schemeClr val="bg1"/>
                </a:solidFill>
                <a:latin typeface="Gill Sans MT" panose="020B0502020104020203" pitchFamily="34" charset="0"/>
              </a:rPr>
              <a:t>slashing and invasive weed work </a:t>
            </a:r>
            <a:br>
              <a:rPr lang="en-US" sz="2400" dirty="0">
                <a:solidFill>
                  <a:schemeClr val="bg1"/>
                </a:solidFill>
                <a:latin typeface="Gill Sans MT" panose="020B0502020104020203" pitchFamily="34" charset="0"/>
              </a:rPr>
            </a:br>
            <a:r>
              <a:rPr lang="en-US" sz="2400" i="1" dirty="0">
                <a:solidFill>
                  <a:schemeClr val="bg1"/>
                </a:solidFill>
                <a:latin typeface="Gill Sans MT" panose="020B0502020104020203" pitchFamily="34" charset="0"/>
              </a:rPr>
              <a:t>(note extensive St. Johns-Wort in pic)</a:t>
            </a:r>
            <a:endParaRPr kumimoji="0" lang="en-US" sz="2400" i="1" u="none" strike="noStrike" kern="1200" cap="none" spc="0" normalizeH="0" baseline="0" noProof="0" dirty="0">
              <a:ln>
                <a:noFill/>
              </a:ln>
              <a:solidFill>
                <a:schemeClr val="bg1"/>
              </a:solidFill>
              <a:effectLst/>
              <a:uLnTx/>
              <a:uFillTx/>
              <a:latin typeface="Gill Sans MT" panose="020B0502020104020203" pitchFamily="34" charset="0"/>
            </a:endParaRPr>
          </a:p>
        </p:txBody>
      </p:sp>
      <p:pic>
        <p:nvPicPr>
          <p:cNvPr id="1028" name="Picture 4">
            <a:extLst>
              <a:ext uri="{FF2B5EF4-FFF2-40B4-BE49-F238E27FC236}">
                <a16:creationId xmlns:a16="http://schemas.microsoft.com/office/drawing/2014/main" id="{7DA56B51-0704-53C9-BAF0-AC3B12B356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935"/>
          <a:stretch/>
        </p:blipFill>
        <p:spPr bwMode="auto">
          <a:xfrm>
            <a:off x="-39003" y="0"/>
            <a:ext cx="12231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a:ea typeface="+mn-ea"/>
                <a:cs typeface="+mn-cs"/>
              </a:rPr>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ext Placeholder 4">
            <a:extLst>
              <a:ext uri="{FF2B5EF4-FFF2-40B4-BE49-F238E27FC236}">
                <a16:creationId xmlns:a16="http://schemas.microsoft.com/office/drawing/2014/main" id="{8F787302-F677-A498-0906-D0A596DC1530}"/>
              </a:ext>
            </a:extLst>
          </p:cNvPr>
          <p:cNvSpPr txBox="1">
            <a:spLocks/>
          </p:cNvSpPr>
          <p:nvPr/>
        </p:nvSpPr>
        <p:spPr>
          <a:xfrm>
            <a:off x="838200" y="230404"/>
            <a:ext cx="10515600" cy="1176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1" name="Freeform: Shape 10">
            <a:extLst>
              <a:ext uri="{FF2B5EF4-FFF2-40B4-BE49-F238E27FC236}">
                <a16:creationId xmlns:a16="http://schemas.microsoft.com/office/drawing/2014/main" id="{285F236A-4DA4-8154-BD6A-23F114AC78B2}"/>
              </a:ext>
            </a:extLst>
          </p:cNvPr>
          <p:cNvSpPr/>
          <p:nvPr/>
        </p:nvSpPr>
        <p:spPr>
          <a:xfrm>
            <a:off x="58057" y="152400"/>
            <a:ext cx="8730343" cy="3497943"/>
          </a:xfrm>
          <a:custGeom>
            <a:avLst/>
            <a:gdLst>
              <a:gd name="connsiteX0" fmla="*/ 108857 w 8730343"/>
              <a:gd name="connsiteY0" fmla="*/ 3098800 h 3098800"/>
              <a:gd name="connsiteX1" fmla="*/ 108857 w 8730343"/>
              <a:gd name="connsiteY1" fmla="*/ 3098800 h 3098800"/>
              <a:gd name="connsiteX2" fmla="*/ 391886 w 8730343"/>
              <a:gd name="connsiteY2" fmla="*/ 3091543 h 3098800"/>
              <a:gd name="connsiteX3" fmla="*/ 4905829 w 8730343"/>
              <a:gd name="connsiteY3" fmla="*/ 3084286 h 3098800"/>
              <a:gd name="connsiteX4" fmla="*/ 5609772 w 8730343"/>
              <a:gd name="connsiteY4" fmla="*/ 2010229 h 3098800"/>
              <a:gd name="connsiteX5" fmla="*/ 5653314 w 8730343"/>
              <a:gd name="connsiteY5" fmla="*/ 1915886 h 3098800"/>
              <a:gd name="connsiteX6" fmla="*/ 5675086 w 8730343"/>
              <a:gd name="connsiteY6" fmla="*/ 1865086 h 3098800"/>
              <a:gd name="connsiteX7" fmla="*/ 6183086 w 8730343"/>
              <a:gd name="connsiteY7" fmla="*/ 1342571 h 3098800"/>
              <a:gd name="connsiteX8" fmla="*/ 6284686 w 8730343"/>
              <a:gd name="connsiteY8" fmla="*/ 1335314 h 3098800"/>
              <a:gd name="connsiteX9" fmla="*/ 7910286 w 8730343"/>
              <a:gd name="connsiteY9" fmla="*/ 1299029 h 3098800"/>
              <a:gd name="connsiteX10" fmla="*/ 8469086 w 8730343"/>
              <a:gd name="connsiteY10" fmla="*/ 1016000 h 3098800"/>
              <a:gd name="connsiteX11" fmla="*/ 8563429 w 8730343"/>
              <a:gd name="connsiteY11" fmla="*/ 791029 h 3098800"/>
              <a:gd name="connsiteX12" fmla="*/ 8730343 w 8730343"/>
              <a:gd name="connsiteY12" fmla="*/ 43543 h 3098800"/>
              <a:gd name="connsiteX13" fmla="*/ 29029 w 8730343"/>
              <a:gd name="connsiteY13" fmla="*/ 0 h 3098800"/>
              <a:gd name="connsiteX14" fmla="*/ 0 w 8730343"/>
              <a:gd name="connsiteY14" fmla="*/ 116114 h 3098800"/>
              <a:gd name="connsiteX15" fmla="*/ 7257 w 8730343"/>
              <a:gd name="connsiteY15" fmla="*/ 3084286 h 3098800"/>
              <a:gd name="connsiteX16" fmla="*/ 108857 w 8730343"/>
              <a:gd name="connsiteY16" fmla="*/ 3098800 h 3098800"/>
              <a:gd name="connsiteX0" fmla="*/ 108857 w 8730343"/>
              <a:gd name="connsiteY0" fmla="*/ 3098800 h 3497943"/>
              <a:gd name="connsiteX1" fmla="*/ 108857 w 8730343"/>
              <a:gd name="connsiteY1" fmla="*/ 3098800 h 3497943"/>
              <a:gd name="connsiteX2" fmla="*/ 391886 w 8730343"/>
              <a:gd name="connsiteY2" fmla="*/ 3091543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108857 w 8730343"/>
              <a:gd name="connsiteY16" fmla="*/ 3098800 h 3497943"/>
              <a:gd name="connsiteX0" fmla="*/ 108857 w 8730343"/>
              <a:gd name="connsiteY0" fmla="*/ 3098800 h 3497943"/>
              <a:gd name="connsiteX1" fmla="*/ 108857 w 8730343"/>
              <a:gd name="connsiteY1" fmla="*/ 3098800 h 3497943"/>
              <a:gd name="connsiteX2" fmla="*/ 297544 w 8730343"/>
              <a:gd name="connsiteY2" fmla="*/ 3468915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108857 w 8730343"/>
              <a:gd name="connsiteY16" fmla="*/ 3098800 h 3497943"/>
              <a:gd name="connsiteX0" fmla="*/ 0 w 8788400"/>
              <a:gd name="connsiteY0" fmla="*/ 3541485 h 3541485"/>
              <a:gd name="connsiteX1" fmla="*/ 166914 w 8788400"/>
              <a:gd name="connsiteY1" fmla="*/ 3098800 h 3541485"/>
              <a:gd name="connsiteX2" fmla="*/ 355601 w 8788400"/>
              <a:gd name="connsiteY2" fmla="*/ 3468915 h 3541485"/>
              <a:gd name="connsiteX3" fmla="*/ 5283200 w 8788400"/>
              <a:gd name="connsiteY3" fmla="*/ 3497943 h 3541485"/>
              <a:gd name="connsiteX4" fmla="*/ 5667829 w 8788400"/>
              <a:gd name="connsiteY4" fmla="*/ 2010229 h 3541485"/>
              <a:gd name="connsiteX5" fmla="*/ 5711371 w 8788400"/>
              <a:gd name="connsiteY5" fmla="*/ 1915886 h 3541485"/>
              <a:gd name="connsiteX6" fmla="*/ 5733143 w 8788400"/>
              <a:gd name="connsiteY6" fmla="*/ 1865086 h 3541485"/>
              <a:gd name="connsiteX7" fmla="*/ 6241143 w 8788400"/>
              <a:gd name="connsiteY7" fmla="*/ 1342571 h 3541485"/>
              <a:gd name="connsiteX8" fmla="*/ 6342743 w 8788400"/>
              <a:gd name="connsiteY8" fmla="*/ 1335314 h 3541485"/>
              <a:gd name="connsiteX9" fmla="*/ 7968343 w 8788400"/>
              <a:gd name="connsiteY9" fmla="*/ 1299029 h 3541485"/>
              <a:gd name="connsiteX10" fmla="*/ 8527143 w 8788400"/>
              <a:gd name="connsiteY10" fmla="*/ 1016000 h 3541485"/>
              <a:gd name="connsiteX11" fmla="*/ 8621486 w 8788400"/>
              <a:gd name="connsiteY11" fmla="*/ 791029 h 3541485"/>
              <a:gd name="connsiteX12" fmla="*/ 8788400 w 8788400"/>
              <a:gd name="connsiteY12" fmla="*/ 43543 h 3541485"/>
              <a:gd name="connsiteX13" fmla="*/ 87086 w 8788400"/>
              <a:gd name="connsiteY13" fmla="*/ 0 h 3541485"/>
              <a:gd name="connsiteX14" fmla="*/ 58057 w 8788400"/>
              <a:gd name="connsiteY14" fmla="*/ 116114 h 3541485"/>
              <a:gd name="connsiteX15" fmla="*/ 65314 w 8788400"/>
              <a:gd name="connsiteY15" fmla="*/ 3084286 h 3541485"/>
              <a:gd name="connsiteX16" fmla="*/ 0 w 8788400"/>
              <a:gd name="connsiteY16" fmla="*/ 3541485 h 3541485"/>
              <a:gd name="connsiteX0" fmla="*/ 0 w 8788400"/>
              <a:gd name="connsiteY0" fmla="*/ 3541485 h 3541485"/>
              <a:gd name="connsiteX1" fmla="*/ 174172 w 8788400"/>
              <a:gd name="connsiteY1" fmla="*/ 3461657 h 3541485"/>
              <a:gd name="connsiteX2" fmla="*/ 355601 w 8788400"/>
              <a:gd name="connsiteY2" fmla="*/ 3468915 h 3541485"/>
              <a:gd name="connsiteX3" fmla="*/ 5283200 w 8788400"/>
              <a:gd name="connsiteY3" fmla="*/ 3497943 h 3541485"/>
              <a:gd name="connsiteX4" fmla="*/ 5667829 w 8788400"/>
              <a:gd name="connsiteY4" fmla="*/ 2010229 h 3541485"/>
              <a:gd name="connsiteX5" fmla="*/ 5711371 w 8788400"/>
              <a:gd name="connsiteY5" fmla="*/ 1915886 h 3541485"/>
              <a:gd name="connsiteX6" fmla="*/ 5733143 w 8788400"/>
              <a:gd name="connsiteY6" fmla="*/ 1865086 h 3541485"/>
              <a:gd name="connsiteX7" fmla="*/ 6241143 w 8788400"/>
              <a:gd name="connsiteY7" fmla="*/ 1342571 h 3541485"/>
              <a:gd name="connsiteX8" fmla="*/ 6342743 w 8788400"/>
              <a:gd name="connsiteY8" fmla="*/ 1335314 h 3541485"/>
              <a:gd name="connsiteX9" fmla="*/ 7968343 w 8788400"/>
              <a:gd name="connsiteY9" fmla="*/ 1299029 h 3541485"/>
              <a:gd name="connsiteX10" fmla="*/ 8527143 w 8788400"/>
              <a:gd name="connsiteY10" fmla="*/ 1016000 h 3541485"/>
              <a:gd name="connsiteX11" fmla="*/ 8621486 w 8788400"/>
              <a:gd name="connsiteY11" fmla="*/ 791029 h 3541485"/>
              <a:gd name="connsiteX12" fmla="*/ 8788400 w 8788400"/>
              <a:gd name="connsiteY12" fmla="*/ 43543 h 3541485"/>
              <a:gd name="connsiteX13" fmla="*/ 87086 w 8788400"/>
              <a:gd name="connsiteY13" fmla="*/ 0 h 3541485"/>
              <a:gd name="connsiteX14" fmla="*/ 58057 w 8788400"/>
              <a:gd name="connsiteY14" fmla="*/ 116114 h 3541485"/>
              <a:gd name="connsiteX15" fmla="*/ 65314 w 8788400"/>
              <a:gd name="connsiteY15" fmla="*/ 3084286 h 3541485"/>
              <a:gd name="connsiteX16" fmla="*/ 0 w 8788400"/>
              <a:gd name="connsiteY16" fmla="*/ 3541485 h 3541485"/>
              <a:gd name="connsiteX0" fmla="*/ 0 w 8730343"/>
              <a:gd name="connsiteY0" fmla="*/ 3548742 h 3548742"/>
              <a:gd name="connsiteX1" fmla="*/ 116115 w 8730343"/>
              <a:gd name="connsiteY1" fmla="*/ 3461657 h 3548742"/>
              <a:gd name="connsiteX2" fmla="*/ 297544 w 8730343"/>
              <a:gd name="connsiteY2" fmla="*/ 3468915 h 3548742"/>
              <a:gd name="connsiteX3" fmla="*/ 5225143 w 8730343"/>
              <a:gd name="connsiteY3" fmla="*/ 3497943 h 3548742"/>
              <a:gd name="connsiteX4" fmla="*/ 5609772 w 8730343"/>
              <a:gd name="connsiteY4" fmla="*/ 2010229 h 3548742"/>
              <a:gd name="connsiteX5" fmla="*/ 5653314 w 8730343"/>
              <a:gd name="connsiteY5" fmla="*/ 1915886 h 3548742"/>
              <a:gd name="connsiteX6" fmla="*/ 5675086 w 8730343"/>
              <a:gd name="connsiteY6" fmla="*/ 1865086 h 3548742"/>
              <a:gd name="connsiteX7" fmla="*/ 6183086 w 8730343"/>
              <a:gd name="connsiteY7" fmla="*/ 1342571 h 3548742"/>
              <a:gd name="connsiteX8" fmla="*/ 6284686 w 8730343"/>
              <a:gd name="connsiteY8" fmla="*/ 1335314 h 3548742"/>
              <a:gd name="connsiteX9" fmla="*/ 7910286 w 8730343"/>
              <a:gd name="connsiteY9" fmla="*/ 1299029 h 3548742"/>
              <a:gd name="connsiteX10" fmla="*/ 8469086 w 8730343"/>
              <a:gd name="connsiteY10" fmla="*/ 1016000 h 3548742"/>
              <a:gd name="connsiteX11" fmla="*/ 8563429 w 8730343"/>
              <a:gd name="connsiteY11" fmla="*/ 791029 h 3548742"/>
              <a:gd name="connsiteX12" fmla="*/ 8730343 w 8730343"/>
              <a:gd name="connsiteY12" fmla="*/ 43543 h 3548742"/>
              <a:gd name="connsiteX13" fmla="*/ 29029 w 8730343"/>
              <a:gd name="connsiteY13" fmla="*/ 0 h 3548742"/>
              <a:gd name="connsiteX14" fmla="*/ 0 w 8730343"/>
              <a:gd name="connsiteY14" fmla="*/ 116114 h 3548742"/>
              <a:gd name="connsiteX15" fmla="*/ 7257 w 8730343"/>
              <a:gd name="connsiteY15" fmla="*/ 3084286 h 3548742"/>
              <a:gd name="connsiteX16" fmla="*/ 0 w 8730343"/>
              <a:gd name="connsiteY16" fmla="*/ 3548742 h 3548742"/>
              <a:gd name="connsiteX0" fmla="*/ 0 w 8730343"/>
              <a:gd name="connsiteY0" fmla="*/ 3425371 h 3497943"/>
              <a:gd name="connsiteX1" fmla="*/ 116115 w 8730343"/>
              <a:gd name="connsiteY1" fmla="*/ 3461657 h 3497943"/>
              <a:gd name="connsiteX2" fmla="*/ 297544 w 8730343"/>
              <a:gd name="connsiteY2" fmla="*/ 3468915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0 w 8730343"/>
              <a:gd name="connsiteY16" fmla="*/ 3425371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0343" h="3497943">
                <a:moveTo>
                  <a:pt x="0" y="3425371"/>
                </a:moveTo>
                <a:lnTo>
                  <a:pt x="116115" y="3461657"/>
                </a:lnTo>
                <a:lnTo>
                  <a:pt x="297544" y="3468915"/>
                </a:lnTo>
                <a:lnTo>
                  <a:pt x="5225143" y="3497943"/>
                </a:lnTo>
                <a:cubicBezTo>
                  <a:pt x="5459791" y="3139924"/>
                  <a:pt x="5375124" y="2368248"/>
                  <a:pt x="5609772" y="2010229"/>
                </a:cubicBezTo>
                <a:cubicBezTo>
                  <a:pt x="5624286" y="1978781"/>
                  <a:pt x="5637825" y="1946865"/>
                  <a:pt x="5653314" y="1915886"/>
                </a:cubicBezTo>
                <a:cubicBezTo>
                  <a:pt x="5677575" y="1867363"/>
                  <a:pt x="5675086" y="1896480"/>
                  <a:pt x="5675086" y="1865086"/>
                </a:cubicBezTo>
                <a:lnTo>
                  <a:pt x="6183086" y="1342571"/>
                </a:lnTo>
                <a:cubicBezTo>
                  <a:pt x="6265285" y="1334351"/>
                  <a:pt x="6231346" y="1335314"/>
                  <a:pt x="6284686" y="1335314"/>
                </a:cubicBezTo>
                <a:lnTo>
                  <a:pt x="7910286" y="1299029"/>
                </a:lnTo>
                <a:lnTo>
                  <a:pt x="8469086" y="1016000"/>
                </a:lnTo>
                <a:lnTo>
                  <a:pt x="8563429" y="791029"/>
                </a:lnTo>
                <a:lnTo>
                  <a:pt x="8730343" y="43543"/>
                </a:lnTo>
                <a:lnTo>
                  <a:pt x="29029" y="0"/>
                </a:lnTo>
                <a:lnTo>
                  <a:pt x="0" y="116114"/>
                </a:lnTo>
                <a:lnTo>
                  <a:pt x="7257" y="3084286"/>
                </a:lnTo>
                <a:lnTo>
                  <a:pt x="0" y="3425371"/>
                </a:lnTo>
                <a:close/>
              </a:path>
            </a:pathLst>
          </a:custGeom>
          <a:gradFill>
            <a:gsLst>
              <a:gs pos="0">
                <a:srgbClr val="578CD8">
                  <a:alpha val="15000"/>
                </a:srgbClr>
              </a:gs>
              <a:gs pos="98851">
                <a:srgbClr val="C1CCD8">
                  <a:alpha val="15000"/>
                </a:srgbClr>
              </a:gs>
              <a:gs pos="77000">
                <a:srgbClr val="A8CBF5">
                  <a:alpha val="15000"/>
                </a:srgbClr>
              </a:gs>
            </a:gsLst>
            <a:lin ang="5400000" scaled="1"/>
          </a:gradFill>
          <a:ln w="12700" cap="flat">
            <a:noFill/>
            <a:prstDash val="solid"/>
            <a:miter/>
          </a:ln>
        </p:spPr>
        <p:txBody>
          <a:bodyPr rtlCol="0" anchor="ctr"/>
          <a:lstStyle/>
          <a:p>
            <a:pPr algn="l"/>
            <a:endParaRPr lang="en-US" dirty="0"/>
          </a:p>
        </p:txBody>
      </p:sp>
      <p:sp>
        <p:nvSpPr>
          <p:cNvPr id="6" name="TextBox 5">
            <a:extLst>
              <a:ext uri="{FF2B5EF4-FFF2-40B4-BE49-F238E27FC236}">
                <a16:creationId xmlns:a16="http://schemas.microsoft.com/office/drawing/2014/main" id="{AA3E746D-2C88-B272-0BAE-74312B2C421C}"/>
              </a:ext>
            </a:extLst>
          </p:cNvPr>
          <p:cNvSpPr txBox="1"/>
          <p:nvPr/>
        </p:nvSpPr>
        <p:spPr>
          <a:xfrm>
            <a:off x="152971" y="484361"/>
            <a:ext cx="11897174" cy="2862322"/>
          </a:xfrm>
          <a:prstGeom prst="rect">
            <a:avLst/>
          </a:prstGeom>
          <a:noFill/>
        </p:spPr>
        <p:txBody>
          <a:bodyPr wrap="square">
            <a:spAutoFit/>
          </a:bodyPr>
          <a:lstStyle/>
          <a:p>
            <a:r>
              <a:rPr lang="en-US" sz="2000" b="1" dirty="0">
                <a:latin typeface="+mj-lt"/>
              </a:rPr>
              <a:t>Proposed Work</a:t>
            </a:r>
          </a:p>
          <a:p>
            <a:pPr marL="342900" indent="-342900">
              <a:buFont typeface="Arial" panose="020B0604020202020204" pitchFamily="34" charset="0"/>
              <a:buChar char="•"/>
            </a:pPr>
            <a:r>
              <a:rPr lang="en-US" sz="2000" b="1" dirty="0">
                <a:latin typeface="+mj-lt"/>
              </a:rPr>
              <a:t>Ground proofing </a:t>
            </a:r>
          </a:p>
          <a:p>
            <a:pPr marL="342900" indent="-342900">
              <a:buFont typeface="Arial" panose="020B0604020202020204" pitchFamily="34" charset="0"/>
              <a:buChar char="•"/>
            </a:pPr>
            <a:r>
              <a:rPr lang="en-US" sz="2000" b="1" dirty="0">
                <a:latin typeface="+mj-lt"/>
              </a:rPr>
              <a:t>Site prescriptions</a:t>
            </a:r>
          </a:p>
          <a:p>
            <a:pPr marL="342900" indent="-342900">
              <a:buFont typeface="Arial" panose="020B0604020202020204" pitchFamily="34" charset="0"/>
              <a:buChar char="•"/>
            </a:pPr>
            <a:r>
              <a:rPr lang="en-US" sz="2000" b="1" dirty="0">
                <a:latin typeface="+mj-lt"/>
              </a:rPr>
              <a:t>Thinning of conifer ingrowth </a:t>
            </a:r>
          </a:p>
          <a:p>
            <a:pPr marL="342900" indent="-342900">
              <a:buFont typeface="Arial" panose="020B0604020202020204" pitchFamily="34" charset="0"/>
              <a:buChar char="•"/>
            </a:pPr>
            <a:r>
              <a:rPr lang="en-US" sz="2000" b="1" dirty="0">
                <a:latin typeface="+mj-lt"/>
              </a:rPr>
              <a:t>Sightline improvement, </a:t>
            </a:r>
          </a:p>
          <a:p>
            <a:pPr marL="342900" indent="-342900">
              <a:buFont typeface="Arial" panose="020B0604020202020204" pitchFamily="34" charset="0"/>
              <a:buChar char="•"/>
            </a:pPr>
            <a:r>
              <a:rPr lang="en-US" sz="2000" b="1" dirty="0">
                <a:latin typeface="+mj-lt"/>
              </a:rPr>
              <a:t>Invasive weed treatment (seeding, fertilizing),</a:t>
            </a:r>
          </a:p>
          <a:p>
            <a:pPr marL="342900" indent="-342900">
              <a:buFont typeface="Arial" panose="020B0604020202020204" pitchFamily="34" charset="0"/>
              <a:buChar char="•"/>
            </a:pPr>
            <a:r>
              <a:rPr lang="en-US" sz="2000" b="1" dirty="0">
                <a:latin typeface="+mj-lt"/>
              </a:rPr>
              <a:t>Project evaluation (e.g., vegetation plot </a:t>
            </a:r>
            <a:br>
              <a:rPr lang="en-US" sz="2000" b="1" dirty="0">
                <a:latin typeface="+mj-lt"/>
              </a:rPr>
            </a:br>
            <a:r>
              <a:rPr lang="en-US" sz="2000" b="1" dirty="0">
                <a:latin typeface="+mj-lt"/>
              </a:rPr>
              <a:t>monitoring, drone coverage pre/post, </a:t>
            </a:r>
            <a:br>
              <a:rPr lang="en-US" sz="2000" b="1" dirty="0">
                <a:latin typeface="+mj-lt"/>
              </a:rPr>
            </a:br>
            <a:r>
              <a:rPr lang="en-US" sz="2000" b="1" dirty="0">
                <a:latin typeface="+mj-lt"/>
              </a:rPr>
              <a:t>review of wildlife telemetry data)</a:t>
            </a:r>
          </a:p>
        </p:txBody>
      </p:sp>
      <p:sp>
        <p:nvSpPr>
          <p:cNvPr id="7" name="TextBox 6">
            <a:extLst>
              <a:ext uri="{FF2B5EF4-FFF2-40B4-BE49-F238E27FC236}">
                <a16:creationId xmlns:a16="http://schemas.microsoft.com/office/drawing/2014/main" id="{911EFC30-0808-94DC-313F-1D2D3BDE94E5}"/>
              </a:ext>
            </a:extLst>
          </p:cNvPr>
          <p:cNvSpPr txBox="1"/>
          <p:nvPr/>
        </p:nvSpPr>
        <p:spPr>
          <a:xfrm>
            <a:off x="9784556" y="6429633"/>
            <a:ext cx="2407444" cy="276999"/>
          </a:xfrm>
          <a:prstGeom prst="rect">
            <a:avLst/>
          </a:prstGeom>
          <a:noFill/>
        </p:spPr>
        <p:txBody>
          <a:bodyPr wrap="square" rtlCol="0">
            <a:spAutoFit/>
          </a:bodyPr>
          <a:lstStyle/>
          <a:p>
            <a:pPr algn="r"/>
            <a:r>
              <a:rPr lang="en-US" sz="1200" i="1" dirty="0">
                <a:solidFill>
                  <a:schemeClr val="bg1"/>
                </a:solidFill>
                <a:latin typeface="+mj-lt"/>
              </a:rPr>
              <a:t>Image courtesy of hctf.ca</a:t>
            </a:r>
          </a:p>
        </p:txBody>
      </p:sp>
    </p:spTree>
    <p:extLst>
      <p:ext uri="{BB962C8B-B14F-4D97-AF65-F5344CB8AC3E}">
        <p14:creationId xmlns:p14="http://schemas.microsoft.com/office/powerpoint/2010/main" val="272839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F715791-C21F-44C8-A265-E5419B9F7A03}"/>
              </a:ext>
            </a:extLst>
          </p:cNvPr>
          <p:cNvSpPr txBox="1"/>
          <p:nvPr/>
        </p:nvSpPr>
        <p:spPr>
          <a:xfrm>
            <a:off x="152971" y="125377"/>
            <a:ext cx="8733971"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ill Sans MT" panose="020B0502020104020203" pitchFamily="34" charset="0"/>
              </a:rPr>
              <a:t>Employment benefits for the community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t>We plan to hire a project manager to oversee the 5-year effort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t>CBT also offers to cover 50% of two students’ wages for the project. This will be a great opportunity to </a:t>
            </a:r>
            <a:b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br>
            <a: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t>hire two local youths specializing in the </a:t>
            </a:r>
            <a:b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br>
            <a:r>
              <a:rPr kumimoji="0" lang="en-US" sz="2400" i="0" u="none" strike="noStrike" kern="1200" cap="none" spc="0" normalizeH="0" baseline="0" noProof="0" dirty="0">
                <a:ln>
                  <a:noFill/>
                </a:ln>
                <a:solidFill>
                  <a:schemeClr val="bg1"/>
                </a:solidFill>
                <a:effectLst/>
                <a:uLnTx/>
                <a:uFillTx/>
                <a:latin typeface="Gill Sans MT" panose="020B0502020104020203" pitchFamily="34" charset="0"/>
              </a:rPr>
              <a:t>habitat management field.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Gill Sans MT" panose="020B0502020104020203" pitchFamily="34" charset="0"/>
              </a:rPr>
              <a:t>Numerous contract opportunities for </a:t>
            </a:r>
            <a:br>
              <a:rPr lang="en-US" sz="2400" dirty="0">
                <a:solidFill>
                  <a:schemeClr val="bg1"/>
                </a:solidFill>
                <a:latin typeface="Gill Sans MT" panose="020B0502020104020203" pitchFamily="34" charset="0"/>
              </a:rPr>
            </a:br>
            <a:r>
              <a:rPr lang="en-US" sz="2400" dirty="0">
                <a:solidFill>
                  <a:schemeClr val="bg1"/>
                </a:solidFill>
                <a:latin typeface="Gill Sans MT" panose="020B0502020104020203" pitchFamily="34" charset="0"/>
              </a:rPr>
              <a:t>slashing and invasive weed work </a:t>
            </a:r>
            <a:br>
              <a:rPr lang="en-US" sz="2400" dirty="0">
                <a:solidFill>
                  <a:schemeClr val="bg1"/>
                </a:solidFill>
                <a:latin typeface="Gill Sans MT" panose="020B0502020104020203" pitchFamily="34" charset="0"/>
              </a:rPr>
            </a:br>
            <a:r>
              <a:rPr lang="en-US" sz="2400" i="1" dirty="0">
                <a:solidFill>
                  <a:schemeClr val="bg1"/>
                </a:solidFill>
                <a:latin typeface="Gill Sans MT" panose="020B0502020104020203" pitchFamily="34" charset="0"/>
              </a:rPr>
              <a:t>(note extensive St. Johns-Wort in pic)</a:t>
            </a:r>
            <a:endParaRPr kumimoji="0" lang="en-US" sz="2400" i="1" u="none" strike="noStrike" kern="1200" cap="none" spc="0" normalizeH="0" baseline="0" noProof="0" dirty="0">
              <a:ln>
                <a:noFill/>
              </a:ln>
              <a:solidFill>
                <a:schemeClr val="bg1"/>
              </a:solidFill>
              <a:effectLst/>
              <a:uLnTx/>
              <a:uFillTx/>
              <a:latin typeface="Gill Sans MT" panose="020B0502020104020203" pitchFamily="34" charset="0"/>
            </a:endParaRPr>
          </a:p>
        </p:txBody>
      </p:sp>
      <p:pic>
        <p:nvPicPr>
          <p:cNvPr id="1028" name="Picture 4">
            <a:extLst>
              <a:ext uri="{FF2B5EF4-FFF2-40B4-BE49-F238E27FC236}">
                <a16:creationId xmlns:a16="http://schemas.microsoft.com/office/drawing/2014/main" id="{7DA56B51-0704-53C9-BAF0-AC3B12B356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935"/>
          <a:stretch/>
        </p:blipFill>
        <p:spPr bwMode="auto">
          <a:xfrm>
            <a:off x="-39003" y="0"/>
            <a:ext cx="12231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a:ea typeface="+mn-ea"/>
                <a:cs typeface="+mn-cs"/>
              </a:rPr>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ext Placeholder 4">
            <a:extLst>
              <a:ext uri="{FF2B5EF4-FFF2-40B4-BE49-F238E27FC236}">
                <a16:creationId xmlns:a16="http://schemas.microsoft.com/office/drawing/2014/main" id="{8F787302-F677-A498-0906-D0A596DC1530}"/>
              </a:ext>
            </a:extLst>
          </p:cNvPr>
          <p:cNvSpPr txBox="1">
            <a:spLocks/>
          </p:cNvSpPr>
          <p:nvPr/>
        </p:nvSpPr>
        <p:spPr>
          <a:xfrm>
            <a:off x="838200" y="230404"/>
            <a:ext cx="10515600" cy="1176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1" name="Freeform: Shape 10">
            <a:extLst>
              <a:ext uri="{FF2B5EF4-FFF2-40B4-BE49-F238E27FC236}">
                <a16:creationId xmlns:a16="http://schemas.microsoft.com/office/drawing/2014/main" id="{285F236A-4DA4-8154-BD6A-23F114AC78B2}"/>
              </a:ext>
            </a:extLst>
          </p:cNvPr>
          <p:cNvSpPr/>
          <p:nvPr/>
        </p:nvSpPr>
        <p:spPr>
          <a:xfrm>
            <a:off x="152971" y="518219"/>
            <a:ext cx="8730343" cy="3524966"/>
          </a:xfrm>
          <a:custGeom>
            <a:avLst/>
            <a:gdLst>
              <a:gd name="connsiteX0" fmla="*/ 108857 w 8730343"/>
              <a:gd name="connsiteY0" fmla="*/ 3098800 h 3098800"/>
              <a:gd name="connsiteX1" fmla="*/ 108857 w 8730343"/>
              <a:gd name="connsiteY1" fmla="*/ 3098800 h 3098800"/>
              <a:gd name="connsiteX2" fmla="*/ 391886 w 8730343"/>
              <a:gd name="connsiteY2" fmla="*/ 3091543 h 3098800"/>
              <a:gd name="connsiteX3" fmla="*/ 4905829 w 8730343"/>
              <a:gd name="connsiteY3" fmla="*/ 3084286 h 3098800"/>
              <a:gd name="connsiteX4" fmla="*/ 5609772 w 8730343"/>
              <a:gd name="connsiteY4" fmla="*/ 2010229 h 3098800"/>
              <a:gd name="connsiteX5" fmla="*/ 5653314 w 8730343"/>
              <a:gd name="connsiteY5" fmla="*/ 1915886 h 3098800"/>
              <a:gd name="connsiteX6" fmla="*/ 5675086 w 8730343"/>
              <a:gd name="connsiteY6" fmla="*/ 1865086 h 3098800"/>
              <a:gd name="connsiteX7" fmla="*/ 6183086 w 8730343"/>
              <a:gd name="connsiteY7" fmla="*/ 1342571 h 3098800"/>
              <a:gd name="connsiteX8" fmla="*/ 6284686 w 8730343"/>
              <a:gd name="connsiteY8" fmla="*/ 1335314 h 3098800"/>
              <a:gd name="connsiteX9" fmla="*/ 7910286 w 8730343"/>
              <a:gd name="connsiteY9" fmla="*/ 1299029 h 3098800"/>
              <a:gd name="connsiteX10" fmla="*/ 8469086 w 8730343"/>
              <a:gd name="connsiteY10" fmla="*/ 1016000 h 3098800"/>
              <a:gd name="connsiteX11" fmla="*/ 8563429 w 8730343"/>
              <a:gd name="connsiteY11" fmla="*/ 791029 h 3098800"/>
              <a:gd name="connsiteX12" fmla="*/ 8730343 w 8730343"/>
              <a:gd name="connsiteY12" fmla="*/ 43543 h 3098800"/>
              <a:gd name="connsiteX13" fmla="*/ 29029 w 8730343"/>
              <a:gd name="connsiteY13" fmla="*/ 0 h 3098800"/>
              <a:gd name="connsiteX14" fmla="*/ 0 w 8730343"/>
              <a:gd name="connsiteY14" fmla="*/ 116114 h 3098800"/>
              <a:gd name="connsiteX15" fmla="*/ 7257 w 8730343"/>
              <a:gd name="connsiteY15" fmla="*/ 3084286 h 3098800"/>
              <a:gd name="connsiteX16" fmla="*/ 108857 w 8730343"/>
              <a:gd name="connsiteY16" fmla="*/ 3098800 h 3098800"/>
              <a:gd name="connsiteX0" fmla="*/ 108857 w 8730343"/>
              <a:gd name="connsiteY0" fmla="*/ 3098800 h 3497943"/>
              <a:gd name="connsiteX1" fmla="*/ 108857 w 8730343"/>
              <a:gd name="connsiteY1" fmla="*/ 3098800 h 3497943"/>
              <a:gd name="connsiteX2" fmla="*/ 391886 w 8730343"/>
              <a:gd name="connsiteY2" fmla="*/ 3091543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108857 w 8730343"/>
              <a:gd name="connsiteY16" fmla="*/ 3098800 h 3497943"/>
              <a:gd name="connsiteX0" fmla="*/ 108857 w 8730343"/>
              <a:gd name="connsiteY0" fmla="*/ 3098800 h 3497943"/>
              <a:gd name="connsiteX1" fmla="*/ 108857 w 8730343"/>
              <a:gd name="connsiteY1" fmla="*/ 3098800 h 3497943"/>
              <a:gd name="connsiteX2" fmla="*/ 297544 w 8730343"/>
              <a:gd name="connsiteY2" fmla="*/ 3468915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108857 w 8730343"/>
              <a:gd name="connsiteY16" fmla="*/ 3098800 h 3497943"/>
              <a:gd name="connsiteX0" fmla="*/ 0 w 8788400"/>
              <a:gd name="connsiteY0" fmla="*/ 3541485 h 3541485"/>
              <a:gd name="connsiteX1" fmla="*/ 166914 w 8788400"/>
              <a:gd name="connsiteY1" fmla="*/ 3098800 h 3541485"/>
              <a:gd name="connsiteX2" fmla="*/ 355601 w 8788400"/>
              <a:gd name="connsiteY2" fmla="*/ 3468915 h 3541485"/>
              <a:gd name="connsiteX3" fmla="*/ 5283200 w 8788400"/>
              <a:gd name="connsiteY3" fmla="*/ 3497943 h 3541485"/>
              <a:gd name="connsiteX4" fmla="*/ 5667829 w 8788400"/>
              <a:gd name="connsiteY4" fmla="*/ 2010229 h 3541485"/>
              <a:gd name="connsiteX5" fmla="*/ 5711371 w 8788400"/>
              <a:gd name="connsiteY5" fmla="*/ 1915886 h 3541485"/>
              <a:gd name="connsiteX6" fmla="*/ 5733143 w 8788400"/>
              <a:gd name="connsiteY6" fmla="*/ 1865086 h 3541485"/>
              <a:gd name="connsiteX7" fmla="*/ 6241143 w 8788400"/>
              <a:gd name="connsiteY7" fmla="*/ 1342571 h 3541485"/>
              <a:gd name="connsiteX8" fmla="*/ 6342743 w 8788400"/>
              <a:gd name="connsiteY8" fmla="*/ 1335314 h 3541485"/>
              <a:gd name="connsiteX9" fmla="*/ 7968343 w 8788400"/>
              <a:gd name="connsiteY9" fmla="*/ 1299029 h 3541485"/>
              <a:gd name="connsiteX10" fmla="*/ 8527143 w 8788400"/>
              <a:gd name="connsiteY10" fmla="*/ 1016000 h 3541485"/>
              <a:gd name="connsiteX11" fmla="*/ 8621486 w 8788400"/>
              <a:gd name="connsiteY11" fmla="*/ 791029 h 3541485"/>
              <a:gd name="connsiteX12" fmla="*/ 8788400 w 8788400"/>
              <a:gd name="connsiteY12" fmla="*/ 43543 h 3541485"/>
              <a:gd name="connsiteX13" fmla="*/ 87086 w 8788400"/>
              <a:gd name="connsiteY13" fmla="*/ 0 h 3541485"/>
              <a:gd name="connsiteX14" fmla="*/ 58057 w 8788400"/>
              <a:gd name="connsiteY14" fmla="*/ 116114 h 3541485"/>
              <a:gd name="connsiteX15" fmla="*/ 65314 w 8788400"/>
              <a:gd name="connsiteY15" fmla="*/ 3084286 h 3541485"/>
              <a:gd name="connsiteX16" fmla="*/ 0 w 8788400"/>
              <a:gd name="connsiteY16" fmla="*/ 3541485 h 3541485"/>
              <a:gd name="connsiteX0" fmla="*/ 0 w 8788400"/>
              <a:gd name="connsiteY0" fmla="*/ 3541485 h 3541485"/>
              <a:gd name="connsiteX1" fmla="*/ 174172 w 8788400"/>
              <a:gd name="connsiteY1" fmla="*/ 3461657 h 3541485"/>
              <a:gd name="connsiteX2" fmla="*/ 355601 w 8788400"/>
              <a:gd name="connsiteY2" fmla="*/ 3468915 h 3541485"/>
              <a:gd name="connsiteX3" fmla="*/ 5283200 w 8788400"/>
              <a:gd name="connsiteY3" fmla="*/ 3497943 h 3541485"/>
              <a:gd name="connsiteX4" fmla="*/ 5667829 w 8788400"/>
              <a:gd name="connsiteY4" fmla="*/ 2010229 h 3541485"/>
              <a:gd name="connsiteX5" fmla="*/ 5711371 w 8788400"/>
              <a:gd name="connsiteY5" fmla="*/ 1915886 h 3541485"/>
              <a:gd name="connsiteX6" fmla="*/ 5733143 w 8788400"/>
              <a:gd name="connsiteY6" fmla="*/ 1865086 h 3541485"/>
              <a:gd name="connsiteX7" fmla="*/ 6241143 w 8788400"/>
              <a:gd name="connsiteY7" fmla="*/ 1342571 h 3541485"/>
              <a:gd name="connsiteX8" fmla="*/ 6342743 w 8788400"/>
              <a:gd name="connsiteY8" fmla="*/ 1335314 h 3541485"/>
              <a:gd name="connsiteX9" fmla="*/ 7968343 w 8788400"/>
              <a:gd name="connsiteY9" fmla="*/ 1299029 h 3541485"/>
              <a:gd name="connsiteX10" fmla="*/ 8527143 w 8788400"/>
              <a:gd name="connsiteY10" fmla="*/ 1016000 h 3541485"/>
              <a:gd name="connsiteX11" fmla="*/ 8621486 w 8788400"/>
              <a:gd name="connsiteY11" fmla="*/ 791029 h 3541485"/>
              <a:gd name="connsiteX12" fmla="*/ 8788400 w 8788400"/>
              <a:gd name="connsiteY12" fmla="*/ 43543 h 3541485"/>
              <a:gd name="connsiteX13" fmla="*/ 87086 w 8788400"/>
              <a:gd name="connsiteY13" fmla="*/ 0 h 3541485"/>
              <a:gd name="connsiteX14" fmla="*/ 58057 w 8788400"/>
              <a:gd name="connsiteY14" fmla="*/ 116114 h 3541485"/>
              <a:gd name="connsiteX15" fmla="*/ 65314 w 8788400"/>
              <a:gd name="connsiteY15" fmla="*/ 3084286 h 3541485"/>
              <a:gd name="connsiteX16" fmla="*/ 0 w 8788400"/>
              <a:gd name="connsiteY16" fmla="*/ 3541485 h 3541485"/>
              <a:gd name="connsiteX0" fmla="*/ 0 w 8730343"/>
              <a:gd name="connsiteY0" fmla="*/ 3548742 h 3548742"/>
              <a:gd name="connsiteX1" fmla="*/ 116115 w 8730343"/>
              <a:gd name="connsiteY1" fmla="*/ 3461657 h 3548742"/>
              <a:gd name="connsiteX2" fmla="*/ 297544 w 8730343"/>
              <a:gd name="connsiteY2" fmla="*/ 3468915 h 3548742"/>
              <a:gd name="connsiteX3" fmla="*/ 5225143 w 8730343"/>
              <a:gd name="connsiteY3" fmla="*/ 3497943 h 3548742"/>
              <a:gd name="connsiteX4" fmla="*/ 5609772 w 8730343"/>
              <a:gd name="connsiteY4" fmla="*/ 2010229 h 3548742"/>
              <a:gd name="connsiteX5" fmla="*/ 5653314 w 8730343"/>
              <a:gd name="connsiteY5" fmla="*/ 1915886 h 3548742"/>
              <a:gd name="connsiteX6" fmla="*/ 5675086 w 8730343"/>
              <a:gd name="connsiteY6" fmla="*/ 1865086 h 3548742"/>
              <a:gd name="connsiteX7" fmla="*/ 6183086 w 8730343"/>
              <a:gd name="connsiteY7" fmla="*/ 1342571 h 3548742"/>
              <a:gd name="connsiteX8" fmla="*/ 6284686 w 8730343"/>
              <a:gd name="connsiteY8" fmla="*/ 1335314 h 3548742"/>
              <a:gd name="connsiteX9" fmla="*/ 7910286 w 8730343"/>
              <a:gd name="connsiteY9" fmla="*/ 1299029 h 3548742"/>
              <a:gd name="connsiteX10" fmla="*/ 8469086 w 8730343"/>
              <a:gd name="connsiteY10" fmla="*/ 1016000 h 3548742"/>
              <a:gd name="connsiteX11" fmla="*/ 8563429 w 8730343"/>
              <a:gd name="connsiteY11" fmla="*/ 791029 h 3548742"/>
              <a:gd name="connsiteX12" fmla="*/ 8730343 w 8730343"/>
              <a:gd name="connsiteY12" fmla="*/ 43543 h 3548742"/>
              <a:gd name="connsiteX13" fmla="*/ 29029 w 8730343"/>
              <a:gd name="connsiteY13" fmla="*/ 0 h 3548742"/>
              <a:gd name="connsiteX14" fmla="*/ 0 w 8730343"/>
              <a:gd name="connsiteY14" fmla="*/ 116114 h 3548742"/>
              <a:gd name="connsiteX15" fmla="*/ 7257 w 8730343"/>
              <a:gd name="connsiteY15" fmla="*/ 3084286 h 3548742"/>
              <a:gd name="connsiteX16" fmla="*/ 0 w 8730343"/>
              <a:gd name="connsiteY16" fmla="*/ 3548742 h 3548742"/>
              <a:gd name="connsiteX0" fmla="*/ 0 w 8730343"/>
              <a:gd name="connsiteY0" fmla="*/ 3425371 h 3497943"/>
              <a:gd name="connsiteX1" fmla="*/ 116115 w 8730343"/>
              <a:gd name="connsiteY1" fmla="*/ 3461657 h 3497943"/>
              <a:gd name="connsiteX2" fmla="*/ 297544 w 8730343"/>
              <a:gd name="connsiteY2" fmla="*/ 3468915 h 3497943"/>
              <a:gd name="connsiteX3" fmla="*/ 5225143 w 8730343"/>
              <a:gd name="connsiteY3" fmla="*/ 3497943 h 3497943"/>
              <a:gd name="connsiteX4" fmla="*/ 5609772 w 8730343"/>
              <a:gd name="connsiteY4" fmla="*/ 2010229 h 3497943"/>
              <a:gd name="connsiteX5" fmla="*/ 5653314 w 8730343"/>
              <a:gd name="connsiteY5" fmla="*/ 1915886 h 3497943"/>
              <a:gd name="connsiteX6" fmla="*/ 5675086 w 8730343"/>
              <a:gd name="connsiteY6" fmla="*/ 1865086 h 3497943"/>
              <a:gd name="connsiteX7" fmla="*/ 6183086 w 8730343"/>
              <a:gd name="connsiteY7" fmla="*/ 1342571 h 3497943"/>
              <a:gd name="connsiteX8" fmla="*/ 6284686 w 8730343"/>
              <a:gd name="connsiteY8" fmla="*/ 1335314 h 3497943"/>
              <a:gd name="connsiteX9" fmla="*/ 7910286 w 8730343"/>
              <a:gd name="connsiteY9" fmla="*/ 1299029 h 3497943"/>
              <a:gd name="connsiteX10" fmla="*/ 8469086 w 8730343"/>
              <a:gd name="connsiteY10" fmla="*/ 1016000 h 3497943"/>
              <a:gd name="connsiteX11" fmla="*/ 8563429 w 8730343"/>
              <a:gd name="connsiteY11" fmla="*/ 791029 h 3497943"/>
              <a:gd name="connsiteX12" fmla="*/ 8730343 w 8730343"/>
              <a:gd name="connsiteY12" fmla="*/ 43543 h 3497943"/>
              <a:gd name="connsiteX13" fmla="*/ 29029 w 8730343"/>
              <a:gd name="connsiteY13" fmla="*/ 0 h 3497943"/>
              <a:gd name="connsiteX14" fmla="*/ 0 w 8730343"/>
              <a:gd name="connsiteY14" fmla="*/ 116114 h 3497943"/>
              <a:gd name="connsiteX15" fmla="*/ 7257 w 8730343"/>
              <a:gd name="connsiteY15" fmla="*/ 3084286 h 3497943"/>
              <a:gd name="connsiteX16" fmla="*/ 0 w 8730343"/>
              <a:gd name="connsiteY16" fmla="*/ 3425371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0343" h="3497943">
                <a:moveTo>
                  <a:pt x="0" y="3425371"/>
                </a:moveTo>
                <a:lnTo>
                  <a:pt x="116115" y="3461657"/>
                </a:lnTo>
                <a:lnTo>
                  <a:pt x="297544" y="3468915"/>
                </a:lnTo>
                <a:lnTo>
                  <a:pt x="5225143" y="3497943"/>
                </a:lnTo>
                <a:cubicBezTo>
                  <a:pt x="5459791" y="3139924"/>
                  <a:pt x="5375124" y="2368248"/>
                  <a:pt x="5609772" y="2010229"/>
                </a:cubicBezTo>
                <a:cubicBezTo>
                  <a:pt x="5624286" y="1978781"/>
                  <a:pt x="5637825" y="1946865"/>
                  <a:pt x="5653314" y="1915886"/>
                </a:cubicBezTo>
                <a:cubicBezTo>
                  <a:pt x="5677575" y="1867363"/>
                  <a:pt x="5675086" y="1896480"/>
                  <a:pt x="5675086" y="1865086"/>
                </a:cubicBezTo>
                <a:lnTo>
                  <a:pt x="6183086" y="1342571"/>
                </a:lnTo>
                <a:cubicBezTo>
                  <a:pt x="6265285" y="1334351"/>
                  <a:pt x="6231346" y="1335314"/>
                  <a:pt x="6284686" y="1335314"/>
                </a:cubicBezTo>
                <a:lnTo>
                  <a:pt x="7910286" y="1299029"/>
                </a:lnTo>
                <a:lnTo>
                  <a:pt x="8469086" y="1016000"/>
                </a:lnTo>
                <a:lnTo>
                  <a:pt x="8563429" y="791029"/>
                </a:lnTo>
                <a:lnTo>
                  <a:pt x="8730343" y="43543"/>
                </a:lnTo>
                <a:lnTo>
                  <a:pt x="29029" y="0"/>
                </a:lnTo>
                <a:lnTo>
                  <a:pt x="0" y="116114"/>
                </a:lnTo>
                <a:lnTo>
                  <a:pt x="7257" y="3084286"/>
                </a:lnTo>
                <a:lnTo>
                  <a:pt x="0" y="3425371"/>
                </a:lnTo>
                <a:close/>
              </a:path>
            </a:pathLst>
          </a:custGeom>
          <a:gradFill>
            <a:gsLst>
              <a:gs pos="0">
                <a:srgbClr val="578CD8">
                  <a:alpha val="15000"/>
                </a:srgbClr>
              </a:gs>
              <a:gs pos="98851">
                <a:srgbClr val="C1CCD8">
                  <a:alpha val="15000"/>
                </a:srgbClr>
              </a:gs>
              <a:gs pos="77000">
                <a:srgbClr val="A8CBF5">
                  <a:alpha val="15000"/>
                </a:srgbClr>
              </a:gs>
            </a:gsLst>
            <a:lin ang="5400000" scaled="1"/>
          </a:gradFill>
          <a:ln w="12700" cap="flat">
            <a:noFill/>
            <a:prstDash val="solid"/>
            <a:miter/>
          </a:ln>
        </p:spPr>
        <p:txBody>
          <a:bodyPr rtlCol="0" anchor="ctr"/>
          <a:lstStyle/>
          <a:p>
            <a:pPr algn="l"/>
            <a:endParaRPr lang="en-US" dirty="0"/>
          </a:p>
        </p:txBody>
      </p:sp>
      <p:sp>
        <p:nvSpPr>
          <p:cNvPr id="6" name="TextBox 5">
            <a:extLst>
              <a:ext uri="{FF2B5EF4-FFF2-40B4-BE49-F238E27FC236}">
                <a16:creationId xmlns:a16="http://schemas.microsoft.com/office/drawing/2014/main" id="{AA3E746D-2C88-B272-0BAE-74312B2C421C}"/>
              </a:ext>
            </a:extLst>
          </p:cNvPr>
          <p:cNvSpPr txBox="1"/>
          <p:nvPr/>
        </p:nvSpPr>
        <p:spPr>
          <a:xfrm>
            <a:off x="357051" y="275758"/>
            <a:ext cx="5828441" cy="3046988"/>
          </a:xfrm>
          <a:prstGeom prst="rect">
            <a:avLst/>
          </a:prstGeom>
          <a:noFill/>
        </p:spPr>
        <p:txBody>
          <a:bodyPr wrap="square">
            <a:spAutoFit/>
          </a:bodyPr>
          <a:lstStyle/>
          <a:p>
            <a:endParaRPr lang="en-US" sz="2400" b="1" i="1" dirty="0">
              <a:latin typeface="+mj-lt"/>
            </a:endParaRPr>
          </a:p>
          <a:p>
            <a:r>
              <a:rPr lang="en-US" sz="2400" b="1" i="1" dirty="0">
                <a:latin typeface="+mj-lt"/>
              </a:rPr>
              <a:t>The main objective is to improve habitat for critical and ungulate species (</a:t>
            </a:r>
            <a:r>
              <a:rPr lang="en-US" sz="2400" b="1" i="1" dirty="0" err="1">
                <a:latin typeface="+mj-lt"/>
              </a:rPr>
              <a:t>ie</a:t>
            </a:r>
            <a:r>
              <a:rPr lang="en-US" sz="2400" b="1" i="1" dirty="0">
                <a:latin typeface="+mj-lt"/>
              </a:rPr>
              <a:t>. Elk, bighorn sheep, mule deer, whitetail, moose) and will focus on improving the amount of quality of forage and improving sightlines for predator avoidance. </a:t>
            </a:r>
          </a:p>
        </p:txBody>
      </p:sp>
      <p:sp>
        <p:nvSpPr>
          <p:cNvPr id="7" name="TextBox 6">
            <a:extLst>
              <a:ext uri="{FF2B5EF4-FFF2-40B4-BE49-F238E27FC236}">
                <a16:creationId xmlns:a16="http://schemas.microsoft.com/office/drawing/2014/main" id="{911EFC30-0808-94DC-313F-1D2D3BDE94E5}"/>
              </a:ext>
            </a:extLst>
          </p:cNvPr>
          <p:cNvSpPr txBox="1"/>
          <p:nvPr/>
        </p:nvSpPr>
        <p:spPr>
          <a:xfrm>
            <a:off x="9784556" y="6429633"/>
            <a:ext cx="2407444" cy="276999"/>
          </a:xfrm>
          <a:prstGeom prst="rect">
            <a:avLst/>
          </a:prstGeom>
          <a:noFill/>
        </p:spPr>
        <p:txBody>
          <a:bodyPr wrap="square" rtlCol="0">
            <a:spAutoFit/>
          </a:bodyPr>
          <a:lstStyle/>
          <a:p>
            <a:pPr algn="r"/>
            <a:r>
              <a:rPr lang="en-US" sz="1200" i="1" dirty="0">
                <a:solidFill>
                  <a:schemeClr val="bg1"/>
                </a:solidFill>
                <a:latin typeface="+mj-lt"/>
              </a:rPr>
              <a:t>Image courtesy of hctf.ca</a:t>
            </a:r>
          </a:p>
        </p:txBody>
      </p:sp>
    </p:spTree>
    <p:extLst>
      <p:ext uri="{BB962C8B-B14F-4D97-AF65-F5344CB8AC3E}">
        <p14:creationId xmlns:p14="http://schemas.microsoft.com/office/powerpoint/2010/main" val="1207449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a:ea typeface="+mn-ea"/>
                <a:cs typeface="+mn-cs"/>
              </a:rPr>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ext Placeholder 4">
            <a:extLst>
              <a:ext uri="{FF2B5EF4-FFF2-40B4-BE49-F238E27FC236}">
                <a16:creationId xmlns:a16="http://schemas.microsoft.com/office/drawing/2014/main" id="{8F787302-F677-A498-0906-D0A596DC1530}"/>
              </a:ext>
            </a:extLst>
          </p:cNvPr>
          <p:cNvSpPr txBox="1">
            <a:spLocks/>
          </p:cNvSpPr>
          <p:nvPr/>
        </p:nvSpPr>
        <p:spPr>
          <a:xfrm>
            <a:off x="844550" y="3841425"/>
            <a:ext cx="10515600" cy="1176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bg1"/>
                </a:solidFill>
                <a:latin typeface="+mj-lt"/>
              </a:rPr>
              <a:t>To identify the highest priority areas for actions, we will coordinate closely with the local provincial habitat team, led by Allana Oestreich, </a:t>
            </a:r>
            <a:r>
              <a:rPr lang="en-CA" sz="2400" b="1" kern="0" dirty="0" err="1">
                <a:solidFill>
                  <a:schemeClr val="bg1"/>
                </a:solidFill>
                <a:effectLst/>
                <a:latin typeface="+mj-lt"/>
                <a:ea typeface="Aptos" panose="020B0004020202020204" pitchFamily="34" charset="0"/>
                <a:cs typeface="Aptos" panose="020B0004020202020204" pitchFamily="34" charset="0"/>
              </a:rPr>
              <a:t>Yaq</a:t>
            </a:r>
            <a:r>
              <a:rPr lang="en-CA" sz="2400" b="1" kern="0" dirty="0" err="1">
                <a:solidFill>
                  <a:schemeClr val="bg1"/>
                </a:solidFill>
                <a:effectLst/>
                <a:latin typeface="+mj-lt"/>
                <a:ea typeface="Aptos" panose="020B0004020202020204" pitchFamily="34" charset="0"/>
              </a:rPr>
              <a:t>̓</a:t>
            </a:r>
            <a:r>
              <a:rPr lang="en-CA" sz="2400" b="1" kern="0" dirty="0" err="1">
                <a:solidFill>
                  <a:schemeClr val="bg1"/>
                </a:solidFill>
                <a:effectLst/>
                <a:latin typeface="+mj-lt"/>
                <a:ea typeface="Aptos" panose="020B0004020202020204" pitchFamily="34" charset="0"/>
                <a:cs typeface="Aptos" panose="020B0004020202020204" pitchFamily="34" charset="0"/>
              </a:rPr>
              <a:t>it</a:t>
            </a:r>
            <a:r>
              <a:rPr lang="en-CA" sz="2400" b="1" kern="0" dirty="0">
                <a:solidFill>
                  <a:schemeClr val="bg1"/>
                </a:solidFill>
                <a:effectLst/>
                <a:latin typeface="+mj-lt"/>
                <a:ea typeface="Aptos" panose="020B0004020202020204" pitchFamily="34" charset="0"/>
                <a:cs typeface="Aptos" panose="020B0004020202020204" pitchFamily="34" charset="0"/>
              </a:rPr>
              <a:t> </a:t>
            </a:r>
            <a:r>
              <a:rPr lang="en-CA" sz="2400" b="1" kern="0" dirty="0" err="1">
                <a:solidFill>
                  <a:schemeClr val="bg1"/>
                </a:solidFill>
                <a:effectLst/>
                <a:latin typeface="+mj-lt"/>
                <a:ea typeface="Aptos" panose="020B0004020202020204" pitchFamily="34" charset="0"/>
              </a:rPr>
              <a:t>ʔ</a:t>
            </a:r>
            <a:r>
              <a:rPr lang="en-CA" sz="2400" b="1" kern="0" dirty="0" err="1">
                <a:solidFill>
                  <a:schemeClr val="bg1"/>
                </a:solidFill>
                <a:effectLst/>
                <a:latin typeface="+mj-lt"/>
                <a:ea typeface="Aptos" panose="020B0004020202020204" pitchFamily="34" charset="0"/>
                <a:cs typeface="Aptos" panose="020B0004020202020204" pitchFamily="34" charset="0"/>
              </a:rPr>
              <a:t>a·knuq</a:t>
            </a:r>
            <a:r>
              <a:rPr lang="en-CA" sz="2400" b="1" kern="0" dirty="0" err="1">
                <a:solidFill>
                  <a:schemeClr val="bg1"/>
                </a:solidFill>
                <a:effectLst/>
                <a:latin typeface="+mj-lt"/>
                <a:ea typeface="Aptos" panose="020B0004020202020204" pitchFamily="34" charset="0"/>
              </a:rPr>
              <a:t>ⱡ</a:t>
            </a:r>
            <a:r>
              <a:rPr lang="en-CA" sz="2400" b="1" kern="0" dirty="0" err="1">
                <a:solidFill>
                  <a:schemeClr val="bg1"/>
                </a:solidFill>
                <a:effectLst/>
                <a:latin typeface="+mj-lt"/>
                <a:ea typeface="Aptos" panose="020B0004020202020204" pitchFamily="34" charset="0"/>
                <a:cs typeface="Aptos" panose="020B0004020202020204" pitchFamily="34" charset="0"/>
              </a:rPr>
              <a:t>i</a:t>
            </a:r>
            <a:r>
              <a:rPr lang="en-CA" sz="2400" b="1" kern="0" dirty="0">
                <a:solidFill>
                  <a:schemeClr val="bg1"/>
                </a:solidFill>
                <a:effectLst/>
                <a:latin typeface="+mj-lt"/>
                <a:ea typeface="Aptos" panose="020B0004020202020204" pitchFamily="34" charset="0"/>
                <a:cs typeface="Aptos" panose="020B0004020202020204" pitchFamily="34" charset="0"/>
              </a:rPr>
              <a:t> ‘it lands and resources, and other parties.  </a:t>
            </a:r>
          </a:p>
          <a:p>
            <a:r>
              <a:rPr lang="en-CA" sz="2400" b="1" kern="0" dirty="0">
                <a:solidFill>
                  <a:schemeClr val="bg1"/>
                </a:solidFill>
                <a:latin typeface="+mj-lt"/>
                <a:ea typeface="Aptos" panose="020B0004020202020204" pitchFamily="34" charset="0"/>
                <a:cs typeface="Aptos" panose="020B0004020202020204" pitchFamily="34" charset="0"/>
              </a:rPr>
              <a:t>We</a:t>
            </a:r>
            <a:r>
              <a:rPr lang="en-CA" sz="2400" b="1" kern="0" dirty="0">
                <a:solidFill>
                  <a:schemeClr val="bg1"/>
                </a:solidFill>
                <a:effectLst/>
                <a:latin typeface="+mj-lt"/>
                <a:ea typeface="Aptos" panose="020B0004020202020204" pitchFamily="34" charset="0"/>
                <a:cs typeface="Aptos" panose="020B0004020202020204" pitchFamily="34" charset="0"/>
              </a:rPr>
              <a:t> will compare already developed prescriptions and compare to on-the-ground conditions and review relevant wildlife data</a:t>
            </a:r>
          </a:p>
        </p:txBody>
      </p:sp>
    </p:spTree>
    <p:extLst>
      <p:ext uri="{BB962C8B-B14F-4D97-AF65-F5344CB8AC3E}">
        <p14:creationId xmlns:p14="http://schemas.microsoft.com/office/powerpoint/2010/main" val="4031829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a:ea typeface="+mn-ea"/>
                <a:cs typeface="+mn-cs"/>
              </a:rPr>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508883" y="3739978"/>
            <a:ext cx="11567160" cy="2597212"/>
          </a:xfrm>
        </p:spPr>
        <p:txBody>
          <a:bodyPr>
            <a:normAutofit/>
          </a:bodyPr>
          <a:lstStyle/>
          <a:p>
            <a:r>
              <a:rPr lang="en-US" sz="2400" b="1" dirty="0">
                <a:solidFill>
                  <a:schemeClr val="bg1"/>
                </a:solidFill>
              </a:rPr>
              <a:t>  </a:t>
            </a:r>
            <a:endParaRPr lang="en-CA" sz="2400" b="1" dirty="0">
              <a:solidFill>
                <a:schemeClr val="bg1"/>
              </a:solidFill>
            </a:endParaRPr>
          </a:p>
        </p:txBody>
      </p:sp>
      <p:sp>
        <p:nvSpPr>
          <p:cNvPr id="4" name="Text Placeholder 4">
            <a:extLst>
              <a:ext uri="{FF2B5EF4-FFF2-40B4-BE49-F238E27FC236}">
                <a16:creationId xmlns:a16="http://schemas.microsoft.com/office/drawing/2014/main" id="{8F787302-F677-A498-0906-D0A596DC1530}"/>
              </a:ext>
            </a:extLst>
          </p:cNvPr>
          <p:cNvSpPr txBox="1">
            <a:spLocks/>
          </p:cNvSpPr>
          <p:nvPr/>
        </p:nvSpPr>
        <p:spPr>
          <a:xfrm>
            <a:off x="247208" y="3862578"/>
            <a:ext cx="11567160" cy="1176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mj-lt"/>
                <a:ea typeface="+mn-ea"/>
                <a:cs typeface="+mn-cs"/>
              </a:rPr>
              <a:t>The projected budget for the 5-year project is $1,239,000 with Columbia Basin Trust providing up to $750,000, dependent on approval of final application.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mj-lt"/>
                <a:ea typeface="+mn-ea"/>
                <a:cs typeface="+mn-cs"/>
              </a:rPr>
              <a:t>The FRGC is committing $25,000 over the next 5 years. </a:t>
            </a:r>
            <a:r>
              <a:rPr lang="en-US" sz="2400" b="1" dirty="0">
                <a:solidFill>
                  <a:prstClr val="white"/>
                </a:solidFill>
                <a:latin typeface="+mj-lt"/>
              </a:rPr>
              <a:t>Reception of the full CBT grant requires closing the funding gap.</a:t>
            </a:r>
            <a:endParaRPr kumimoji="0" lang="en-US" sz="2400" b="1" i="0" u="none" strike="noStrike" kern="1200" cap="none" spc="0" normalizeH="0" baseline="0" noProof="0" dirty="0">
              <a:ln>
                <a:noFill/>
              </a:ln>
              <a:solidFill>
                <a:prstClr val="white"/>
              </a:solidFill>
              <a:effectLst/>
              <a:uLnTx/>
              <a:uFillTx/>
              <a:latin typeface="+mj-lt"/>
              <a:ea typeface="+mn-ea"/>
              <a:cs typeface="+mn-cs"/>
            </a:endParaRPr>
          </a:p>
        </p:txBody>
      </p:sp>
      <p:sp>
        <p:nvSpPr>
          <p:cNvPr id="6" name="Text Placeholder 4">
            <a:extLst>
              <a:ext uri="{FF2B5EF4-FFF2-40B4-BE49-F238E27FC236}">
                <a16:creationId xmlns:a16="http://schemas.microsoft.com/office/drawing/2014/main" id="{8D2C7AFF-0A28-46F3-DF89-DF922B3EE266}"/>
              </a:ext>
            </a:extLst>
          </p:cNvPr>
          <p:cNvSpPr txBox="1">
            <a:spLocks/>
          </p:cNvSpPr>
          <p:nvPr/>
        </p:nvSpPr>
        <p:spPr>
          <a:xfrm>
            <a:off x="318770" y="5023556"/>
            <a:ext cx="11567160" cy="1176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2696877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a:ea typeface="+mn-ea"/>
                <a:cs typeface="+mn-cs"/>
              </a:rPr>
              <a:t>      </a:t>
            </a:r>
          </a:p>
        </p:txBody>
      </p:sp>
      <p:sp>
        <p:nvSpPr>
          <p:cNvPr id="4" name="Text Placeholder 4">
            <a:extLst>
              <a:ext uri="{FF2B5EF4-FFF2-40B4-BE49-F238E27FC236}">
                <a16:creationId xmlns:a16="http://schemas.microsoft.com/office/drawing/2014/main" id="{8F787302-F677-A498-0906-D0A596DC1530}"/>
              </a:ext>
            </a:extLst>
          </p:cNvPr>
          <p:cNvSpPr txBox="1">
            <a:spLocks/>
          </p:cNvSpPr>
          <p:nvPr/>
        </p:nvSpPr>
        <p:spPr>
          <a:xfrm>
            <a:off x="312420" y="230404"/>
            <a:ext cx="11567160" cy="17279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prstClr val="white"/>
                </a:solidFill>
                <a:effectLst/>
                <a:uLnTx/>
                <a:uFillTx/>
                <a:latin typeface="+mj-lt"/>
                <a:ea typeface="+mn-ea"/>
                <a:cs typeface="+mn-cs"/>
              </a:rPr>
              <a:t> </a:t>
            </a:r>
          </a:p>
        </p:txBody>
      </p:sp>
      <p:sp>
        <p:nvSpPr>
          <p:cNvPr id="6" name="Text Placeholder 4">
            <a:extLst>
              <a:ext uri="{FF2B5EF4-FFF2-40B4-BE49-F238E27FC236}">
                <a16:creationId xmlns:a16="http://schemas.microsoft.com/office/drawing/2014/main" id="{8D2C7AFF-0A28-46F3-DF89-DF922B3EE266}"/>
              </a:ext>
            </a:extLst>
          </p:cNvPr>
          <p:cNvSpPr txBox="1">
            <a:spLocks/>
          </p:cNvSpPr>
          <p:nvPr/>
        </p:nvSpPr>
        <p:spPr>
          <a:xfrm>
            <a:off x="0" y="3964376"/>
            <a:ext cx="11567160" cy="1176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solidFill>
                  <a:prstClr val="white"/>
                </a:solidFill>
                <a:latin typeface="+mj-lt"/>
              </a:rPr>
              <a:t>P</a:t>
            </a:r>
            <a:r>
              <a:rPr kumimoji="0" lang="en-US" sz="2800" b="1" i="0" u="none" strike="noStrike" kern="1200" cap="none" spc="0" normalizeH="0" baseline="0" noProof="0" dirty="0" err="1">
                <a:ln>
                  <a:noFill/>
                </a:ln>
                <a:solidFill>
                  <a:prstClr val="white"/>
                </a:solidFill>
                <a:effectLst/>
                <a:uLnTx/>
                <a:uFillTx/>
                <a:latin typeface="+mj-lt"/>
                <a:ea typeface="+mn-ea"/>
                <a:cs typeface="+mn-cs"/>
              </a:rPr>
              <a:t>artnering</a:t>
            </a:r>
            <a:r>
              <a:rPr kumimoji="0" lang="en-US" sz="2800" b="1" i="0" u="none" strike="noStrike" kern="1200" cap="none" spc="0" normalizeH="0" baseline="0" noProof="0" dirty="0">
                <a:ln>
                  <a:noFill/>
                </a:ln>
                <a:solidFill>
                  <a:prstClr val="white"/>
                </a:solidFill>
                <a:effectLst/>
                <a:uLnTx/>
                <a:uFillTx/>
                <a:latin typeface="+mj-lt"/>
                <a:ea typeface="+mn-ea"/>
                <a:cs typeface="+mn-cs"/>
              </a:rPr>
              <a:t> with the FRGC will show the </a:t>
            </a:r>
            <a:r>
              <a:rPr kumimoji="0" lang="en-US" sz="2800" b="1" i="0" u="none" strike="noStrike" kern="1200" cap="none" spc="0" normalizeH="0" baseline="0" noProof="0">
                <a:ln>
                  <a:noFill/>
                </a:ln>
                <a:solidFill>
                  <a:prstClr val="white"/>
                </a:solidFill>
                <a:effectLst/>
                <a:uLnTx/>
                <a:uFillTx/>
                <a:latin typeface="+mj-lt"/>
                <a:ea typeface="+mn-ea"/>
                <a:cs typeface="+mn-cs"/>
              </a:rPr>
              <a:t>commitment </a:t>
            </a:r>
            <a:r>
              <a:rPr lang="en-US" sz="2800" b="1">
                <a:solidFill>
                  <a:prstClr val="white"/>
                </a:solidFill>
                <a:latin typeface="+mj-lt"/>
              </a:rPr>
              <a:t>in </a:t>
            </a:r>
            <a:r>
              <a:rPr lang="en-US" sz="2800" b="1" dirty="0">
                <a:solidFill>
                  <a:prstClr val="white"/>
                </a:solidFill>
                <a:latin typeface="+mj-lt"/>
              </a:rPr>
              <a:t>continuing the enhancement of</a:t>
            </a:r>
            <a:r>
              <a:rPr kumimoji="0" lang="en-US" sz="2800" b="1" i="0" u="none" strike="noStrike" kern="1200" cap="none" spc="0" normalizeH="0" baseline="0" noProof="0" dirty="0">
                <a:ln>
                  <a:noFill/>
                </a:ln>
                <a:solidFill>
                  <a:prstClr val="white"/>
                </a:solidFill>
                <a:effectLst/>
                <a:uLnTx/>
                <a:uFillTx/>
                <a:latin typeface="+mj-lt"/>
                <a:ea typeface="+mn-ea"/>
                <a:cs typeface="+mn-cs"/>
              </a:rPr>
              <a:t> critical landscape for the wildlife and people of the greater Elk Valley.</a:t>
            </a:r>
          </a:p>
        </p:txBody>
      </p:sp>
      <p:sp>
        <p:nvSpPr>
          <p:cNvPr id="8" name="Text Placeholder 4">
            <a:extLst>
              <a:ext uri="{FF2B5EF4-FFF2-40B4-BE49-F238E27FC236}">
                <a16:creationId xmlns:a16="http://schemas.microsoft.com/office/drawing/2014/main" id="{9373E747-5297-6565-E0C1-A63098093CD5}"/>
              </a:ext>
            </a:extLst>
          </p:cNvPr>
          <p:cNvSpPr>
            <a:spLocks noGrp="1"/>
          </p:cNvSpPr>
          <p:nvPr>
            <p:ph type="body" idx="1"/>
          </p:nvPr>
        </p:nvSpPr>
        <p:spPr>
          <a:xfrm>
            <a:off x="319088" y="374650"/>
            <a:ext cx="10515600" cy="1331913"/>
          </a:xfrm>
        </p:spPr>
        <p:txBody>
          <a:bodyPr>
            <a:normAutofit/>
          </a:bodyPr>
          <a:lstStyle/>
          <a:p>
            <a:r>
              <a:rPr lang="en-US" sz="2400" b="1" dirty="0">
                <a:solidFill>
                  <a:schemeClr val="bg1"/>
                </a:solidFill>
              </a:rPr>
              <a:t>Our current shortfall for the project is $464,000 and we are requesting  financial support so we can move forward with the largest Wildlife Habitat Enhancement Project that has ever happened in the area.     </a:t>
            </a:r>
            <a:endParaRPr lang="en-CA" sz="2400" b="1" dirty="0">
              <a:solidFill>
                <a:schemeClr val="bg1"/>
              </a:solidFill>
            </a:endParaRPr>
          </a:p>
        </p:txBody>
      </p:sp>
    </p:spTree>
    <p:extLst>
      <p:ext uri="{BB962C8B-B14F-4D97-AF65-F5344CB8AC3E}">
        <p14:creationId xmlns:p14="http://schemas.microsoft.com/office/powerpoint/2010/main" val="1586896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a:ea typeface="+mn-ea"/>
                <a:cs typeface="+mn-cs"/>
              </a:rPr>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ext Placeholder 4">
            <a:extLst>
              <a:ext uri="{FF2B5EF4-FFF2-40B4-BE49-F238E27FC236}">
                <a16:creationId xmlns:a16="http://schemas.microsoft.com/office/drawing/2014/main" id="{8F787302-F677-A498-0906-D0A596DC1530}"/>
              </a:ext>
            </a:extLst>
          </p:cNvPr>
          <p:cNvSpPr txBox="1">
            <a:spLocks/>
          </p:cNvSpPr>
          <p:nvPr/>
        </p:nvSpPr>
        <p:spPr>
          <a:xfrm>
            <a:off x="1316182" y="230404"/>
            <a:ext cx="9559636" cy="1176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bg1"/>
                </a:solidFill>
                <a:latin typeface="+mj-lt"/>
              </a:rPr>
              <a:t>In summary we are looking to give back to the land and wildlife by addressing what has been changing due to human activities.  We have a chance to improve this special place for future generations. </a:t>
            </a:r>
          </a:p>
          <a:p>
            <a:endParaRPr lang="en-US" sz="2400" dirty="0">
              <a:solidFill>
                <a:schemeClr val="bg1"/>
              </a:solidFill>
              <a:latin typeface="+mj-lt"/>
            </a:endParaRPr>
          </a:p>
          <a:p>
            <a:endParaRPr lang="en-US" sz="2400" dirty="0">
              <a:solidFill>
                <a:schemeClr val="bg1"/>
              </a:solidFill>
              <a:latin typeface="+mj-lt"/>
            </a:endParaRPr>
          </a:p>
          <a:p>
            <a:endParaRPr lang="en-US" sz="2400" dirty="0">
              <a:solidFill>
                <a:schemeClr val="bg1"/>
              </a:solidFill>
              <a:latin typeface="+mj-lt"/>
            </a:endParaRPr>
          </a:p>
          <a:p>
            <a:endParaRPr lang="en-US" sz="2400" dirty="0">
              <a:solidFill>
                <a:schemeClr val="bg1"/>
              </a:solidFill>
              <a:latin typeface="+mj-lt"/>
            </a:endParaRPr>
          </a:p>
          <a:p>
            <a:endParaRPr lang="en-US" sz="2400" dirty="0">
              <a:solidFill>
                <a:schemeClr val="bg1"/>
              </a:solidFill>
              <a:latin typeface="+mj-lt"/>
            </a:endParaRPr>
          </a:p>
          <a:p>
            <a:endParaRPr lang="en-US" sz="2400" dirty="0">
              <a:solidFill>
                <a:schemeClr val="bg1"/>
              </a:solidFill>
              <a:latin typeface="+mj-lt"/>
            </a:endParaRPr>
          </a:p>
          <a:p>
            <a:r>
              <a:rPr lang="en-US" sz="2400" b="1" dirty="0">
                <a:solidFill>
                  <a:schemeClr val="bg1"/>
                </a:solidFill>
                <a:latin typeface="+mj-lt"/>
              </a:rPr>
              <a:t>We must all work together for this project to work… </a:t>
            </a:r>
            <a:r>
              <a:rPr lang="en-US" sz="2400" dirty="0">
                <a:solidFill>
                  <a:schemeClr val="bg1"/>
                </a:solidFill>
                <a:latin typeface="+mj-lt"/>
              </a:rPr>
              <a:t>communities and associations, the resource sector, Indigenous communities, hunters, fisherpersons, hikers, bikers, environmentalists alike. It is time to band together to do our part for the environment. </a:t>
            </a:r>
          </a:p>
          <a:p>
            <a:r>
              <a:rPr lang="en-US" sz="2400" b="1" dirty="0">
                <a:solidFill>
                  <a:schemeClr val="bg1"/>
                </a:solidFill>
                <a:latin typeface="+mj-lt"/>
              </a:rPr>
              <a:t>The FRGC and WFEEP Committee are excited to have you as a partner is this amazing adventure!! </a:t>
            </a:r>
          </a:p>
          <a:p>
            <a:endParaRPr lang="en-US" sz="2400" b="1" dirty="0">
              <a:solidFill>
                <a:schemeClr val="bg1"/>
              </a:solidFill>
            </a:endParaRPr>
          </a:p>
        </p:txBody>
      </p:sp>
    </p:spTree>
    <p:extLst>
      <p:ext uri="{BB962C8B-B14F-4D97-AF65-F5344CB8AC3E}">
        <p14:creationId xmlns:p14="http://schemas.microsoft.com/office/powerpoint/2010/main" val="4293355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716280" y="2912515"/>
            <a:ext cx="10515600" cy="2970125"/>
          </a:xfrm>
        </p:spPr>
        <p:txBody>
          <a:bodyPr anchor="ctr" anchorCtr="1">
            <a:normAutofit/>
          </a:bodyPr>
          <a:lstStyle/>
          <a:p>
            <a:br>
              <a:rPr lang="en-US" sz="2800" dirty="0"/>
            </a:br>
            <a:r>
              <a:rPr lang="en-US" sz="4800" dirty="0"/>
              <a:t>FRGC WFEEP Committee </a:t>
            </a:r>
            <a:br>
              <a:rPr lang="en-US" sz="2800" dirty="0"/>
            </a:br>
            <a:r>
              <a:rPr lang="en-US" sz="2400" i="1" dirty="0"/>
              <a:t>FRGC President:</a:t>
            </a:r>
            <a:r>
              <a:rPr lang="en-US" sz="2400" dirty="0"/>
              <a:t> Kevin Marasco</a:t>
            </a:r>
            <a:br>
              <a:rPr lang="en-US" sz="2400" dirty="0"/>
            </a:br>
            <a:r>
              <a:rPr lang="en-US" sz="2400" i="1" dirty="0"/>
              <a:t>Co-chairs:</a:t>
            </a:r>
            <a:r>
              <a:rPr lang="en-US" sz="2400" b="1" dirty="0"/>
              <a:t> </a:t>
            </a:r>
            <a:r>
              <a:rPr lang="en-US" sz="2400" dirty="0"/>
              <a:t>Joe Caravetta / Dave Roberts</a:t>
            </a:r>
            <a:br>
              <a:rPr lang="en-US" sz="2400" dirty="0"/>
            </a:br>
            <a:r>
              <a:rPr lang="en-US" sz="2400" i="1" dirty="0"/>
              <a:t>Committee members:</a:t>
            </a:r>
            <a:r>
              <a:rPr lang="en-US" sz="2400" dirty="0"/>
              <a:t> Landon Kubos / Richard Edmundson / Aaron McDonald / George Wilson / Kevin Roberts </a:t>
            </a:r>
            <a:br>
              <a:rPr lang="en-US" sz="2400" dirty="0"/>
            </a:br>
            <a:r>
              <a:rPr lang="en-US" sz="2400" i="1" dirty="0"/>
              <a:t>Project Support:</a:t>
            </a:r>
            <a:r>
              <a:rPr lang="en-US" sz="2400" dirty="0"/>
              <a:t> Biodiversity Pathways (Todd Penke / Clayton Lamb)</a:t>
            </a:r>
            <a:endParaRPr lang="en-CA" sz="2400" dirty="0"/>
          </a:p>
        </p:txBody>
      </p:sp>
      <p:pic>
        <p:nvPicPr>
          <p:cNvPr id="3" name="Picture 2" descr="Members - Coastal Douglas-fir Conservation Partnership">
            <a:extLst>
              <a:ext uri="{FF2B5EF4-FFF2-40B4-BE49-F238E27FC236}">
                <a16:creationId xmlns:a16="http://schemas.microsoft.com/office/drawing/2014/main" id="{C362D535-9A27-E6E4-F2C8-E4B449E78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 y="453715"/>
            <a:ext cx="2400172" cy="9298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Yaq̓it ʔa·knuqⱡi 'it - Tobacco Plains Indian Band">
            <a:extLst>
              <a:ext uri="{FF2B5EF4-FFF2-40B4-BE49-F238E27FC236}">
                <a16:creationId xmlns:a16="http://schemas.microsoft.com/office/drawing/2014/main" id="{8D80D6E6-5EF3-A365-36F4-0618295A02A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6068" b="14922"/>
          <a:stretch/>
        </p:blipFill>
        <p:spPr bwMode="auto">
          <a:xfrm>
            <a:off x="2225459" y="427369"/>
            <a:ext cx="1337971" cy="923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logo&#10;&#10;Description automatically generated">
            <a:extLst>
              <a:ext uri="{FF2B5EF4-FFF2-40B4-BE49-F238E27FC236}">
                <a16:creationId xmlns:a16="http://schemas.microsoft.com/office/drawing/2014/main" id="{81214825-BE97-558D-E814-600A54166ABD}"/>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3651896" y="708383"/>
            <a:ext cx="1947469" cy="426588"/>
          </a:xfrm>
          <a:prstGeom prst="rect">
            <a:avLst/>
          </a:prstGeom>
        </p:spPr>
      </p:pic>
      <p:pic>
        <p:nvPicPr>
          <p:cNvPr id="6" name="Picture 6" descr="Nature Conservancy Canada - Kootenay Conservation Program">
            <a:extLst>
              <a:ext uri="{FF2B5EF4-FFF2-40B4-BE49-F238E27FC236}">
                <a16:creationId xmlns:a16="http://schemas.microsoft.com/office/drawing/2014/main" id="{89154AAF-831E-0A60-230A-30D7687451A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4080" y="453715"/>
            <a:ext cx="898698" cy="636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areers - The Nature Trust of British Columbia">
            <a:extLst>
              <a:ext uri="{FF2B5EF4-FFF2-40B4-BE49-F238E27FC236}">
                <a16:creationId xmlns:a16="http://schemas.microsoft.com/office/drawing/2014/main" id="{6C28F481-1BDB-8180-F6FA-A438433A2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3326" y="728737"/>
            <a:ext cx="2071293" cy="3613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East Kootenay Invasive Species Council | Cranbrook">
            <a:extLst>
              <a:ext uri="{FF2B5EF4-FFF2-40B4-BE49-F238E27FC236}">
                <a16:creationId xmlns:a16="http://schemas.microsoft.com/office/drawing/2014/main" id="{A2E36D2D-1CCE-6EF0-F9CF-1897DF0AEF3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45168" y="636104"/>
            <a:ext cx="1883426" cy="51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249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a:ea typeface="+mn-ea"/>
                <a:cs typeface="+mn-cs"/>
              </a:rPr>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ext Placeholder 4">
            <a:extLst>
              <a:ext uri="{FF2B5EF4-FFF2-40B4-BE49-F238E27FC236}">
                <a16:creationId xmlns:a16="http://schemas.microsoft.com/office/drawing/2014/main" id="{8F787302-F677-A498-0906-D0A596DC1530}"/>
              </a:ext>
            </a:extLst>
          </p:cNvPr>
          <p:cNvSpPr txBox="1">
            <a:spLocks/>
          </p:cNvSpPr>
          <p:nvPr/>
        </p:nvSpPr>
        <p:spPr>
          <a:xfrm>
            <a:off x="1113023" y="238355"/>
            <a:ext cx="9559636" cy="55150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bg1"/>
                </a:solidFill>
                <a:latin typeface="+mj-lt"/>
              </a:rPr>
              <a:t>Thank You For Your Support!</a:t>
            </a:r>
          </a:p>
          <a:p>
            <a:r>
              <a:rPr lang="en-US" sz="2400" b="1" dirty="0">
                <a:solidFill>
                  <a:schemeClr val="bg1"/>
                </a:solidFill>
                <a:latin typeface="+mj-lt"/>
              </a:rPr>
              <a:t>Please contact our committee at </a:t>
            </a:r>
            <a:r>
              <a:rPr lang="en-US" sz="2400" b="1" dirty="0">
                <a:solidFill>
                  <a:schemeClr val="bg1"/>
                </a:solidFill>
                <a:latin typeface="+mj-lt"/>
                <a:hlinkClick r:id="rId3"/>
              </a:rPr>
              <a:t>president@ferniergc.com</a:t>
            </a:r>
            <a:r>
              <a:rPr lang="en-US" sz="2400" b="1" dirty="0">
                <a:solidFill>
                  <a:schemeClr val="bg1"/>
                </a:solidFill>
                <a:latin typeface="+mj-lt"/>
              </a:rPr>
              <a:t> with questions, inquiries, funding and partnerships.</a:t>
            </a: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r>
              <a:rPr lang="en-US" sz="2400" b="1" dirty="0">
                <a:solidFill>
                  <a:schemeClr val="bg1"/>
                </a:solidFill>
                <a:latin typeface="+mj-lt"/>
              </a:rPr>
              <a:t>Cheques can be made out to the FRGC Wigwam Flats Ecosystem Enhancement Project. E-transfers available – please contact Kevin at </a:t>
            </a:r>
            <a:r>
              <a:rPr lang="en-US" sz="2400" b="1" dirty="0">
                <a:solidFill>
                  <a:schemeClr val="bg1"/>
                </a:solidFill>
                <a:latin typeface="+mj-lt"/>
                <a:hlinkClick r:id="rId3"/>
              </a:rPr>
              <a:t>president@ferniergc.com</a:t>
            </a:r>
            <a:r>
              <a:rPr lang="en-US" sz="2400" b="1" dirty="0">
                <a:solidFill>
                  <a:schemeClr val="bg1"/>
                </a:solidFill>
                <a:latin typeface="+mj-lt"/>
              </a:rPr>
              <a:t> for more information.</a:t>
            </a:r>
          </a:p>
          <a:p>
            <a:r>
              <a:rPr lang="en-US" sz="2400" b="1" dirty="0">
                <a:solidFill>
                  <a:schemeClr val="bg1"/>
                </a:solidFill>
                <a:latin typeface="+mj-lt"/>
              </a:rPr>
              <a:t>Thank You</a:t>
            </a:r>
          </a:p>
        </p:txBody>
      </p:sp>
    </p:spTree>
    <p:extLst>
      <p:ext uri="{BB962C8B-B14F-4D97-AF65-F5344CB8AC3E}">
        <p14:creationId xmlns:p14="http://schemas.microsoft.com/office/powerpoint/2010/main" val="20968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838200" y="4577352"/>
            <a:ext cx="10515600" cy="607597"/>
          </a:xfrm>
        </p:spPr>
        <p:txBody>
          <a:bodyPr>
            <a:normAutofit fontScale="90000"/>
          </a:bodyPr>
          <a:lstStyle/>
          <a:p>
            <a:r>
              <a:rPr lang="en-US" sz="4000" dirty="0"/>
              <a:t>The Fernie Rod and Gun Club was established in 1899 and is celebrating its </a:t>
            </a:r>
            <a:r>
              <a:rPr lang="en-US" sz="4000" b="1" dirty="0"/>
              <a:t>125-year Anniversary</a:t>
            </a:r>
            <a:r>
              <a:rPr lang="en-US" sz="4000" dirty="0"/>
              <a:t>.  We are the </a:t>
            </a:r>
            <a:r>
              <a:rPr lang="en-US" sz="4000" b="1" dirty="0"/>
              <a:t>oldest wildlife association in Western Canada </a:t>
            </a:r>
            <a:r>
              <a:rPr lang="en-US" sz="4000" dirty="0"/>
              <a:t>and are proud of a long history of our heritage and conservation in the Elk Valley and surrounding areas. </a:t>
            </a:r>
            <a:endParaRPr lang="en-CA" sz="4000" dirty="0"/>
          </a:p>
        </p:txBody>
      </p:sp>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r>
              <a:rPr lang="en-US" noProof="0" dirty="0"/>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Tree>
    <p:extLst>
      <p:ext uri="{BB962C8B-B14F-4D97-AF65-F5344CB8AC3E}">
        <p14:creationId xmlns:p14="http://schemas.microsoft.com/office/powerpoint/2010/main" val="97034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838200" y="4602145"/>
            <a:ext cx="10515600" cy="733530"/>
          </a:xfrm>
        </p:spPr>
        <p:txBody>
          <a:bodyPr>
            <a:noAutofit/>
          </a:bodyPr>
          <a:lstStyle/>
          <a:p>
            <a:r>
              <a:rPr lang="en-US" sz="3200" dirty="0"/>
              <a:t>The FRGC is dedicated to the preservation and promotion of sports of shooting, archery, hunting and fishing. The club seeks to maximize hunting and fishing opportunities while encouraging a healthy and sustainable environment. </a:t>
            </a:r>
            <a:r>
              <a:rPr lang="en-US" sz="3200" b="1" dirty="0"/>
              <a:t>This includes the enhancement of wildlife habitat.</a:t>
            </a:r>
            <a:r>
              <a:rPr lang="en-US" sz="3200" dirty="0"/>
              <a:t> It is the mission of the club to enhance and maintain an environment in which populations of wildlife can thrive. </a:t>
            </a:r>
            <a:endParaRPr lang="en-CA" sz="3200" dirty="0"/>
          </a:p>
        </p:txBody>
      </p:sp>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r>
              <a:rPr lang="en-US" noProof="0" dirty="0"/>
              <a:t>   </a:t>
            </a:r>
          </a:p>
        </p:txBody>
      </p:sp>
    </p:spTree>
    <p:extLst>
      <p:ext uri="{BB962C8B-B14F-4D97-AF65-F5344CB8AC3E}">
        <p14:creationId xmlns:p14="http://schemas.microsoft.com/office/powerpoint/2010/main" val="244471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valley with trees and mountains&#10;&#10;Description automatically generated">
            <a:extLst>
              <a:ext uri="{FF2B5EF4-FFF2-40B4-BE49-F238E27FC236}">
                <a16:creationId xmlns:a16="http://schemas.microsoft.com/office/drawing/2014/main" id="{5B57421E-5FDB-FC08-EDC5-01AB21141D73}"/>
              </a:ext>
            </a:extLst>
          </p:cNvPr>
          <p:cNvPicPr>
            <a:picLocks noChangeAspect="1"/>
          </p:cNvPicPr>
          <p:nvPr/>
        </p:nvPicPr>
        <p:blipFill rotWithShape="1">
          <a:blip r:embed="rId3"/>
          <a:srcRect t="7253" b="17747"/>
          <a:stretch/>
        </p:blipFill>
        <p:spPr>
          <a:xfrm>
            <a:off x="0" y="-1"/>
            <a:ext cx="12192000" cy="6858001"/>
          </a:xfrm>
          <a:prstGeom prst="rect">
            <a:avLst/>
          </a:prstGeom>
        </p:spPr>
      </p:pic>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838200" y="-110550"/>
            <a:ext cx="10515600" cy="2552282"/>
          </a:xfrm>
        </p:spPr>
        <p:txBody>
          <a:bodyPr>
            <a:noAutofit/>
          </a:bodyPr>
          <a:lstStyle/>
          <a:p>
            <a:r>
              <a:rPr lang="en-US" sz="2800" dirty="0">
                <a:solidFill>
                  <a:schemeClr val="tx1"/>
                </a:solidFill>
              </a:rPr>
              <a:t>The FRGC has been involved with habitat conservation for many decades and has performed numerous projects in the Wigwam Flats area over the years and continues to this day. In 2010 the Club won the Roderick Haig-Brown Memorial Conservation Award for the extensive work done on the “Wigwam River Flats Restoration Project”</a:t>
            </a:r>
            <a:endParaRPr lang="en-CA" sz="2800" dirty="0">
              <a:solidFill>
                <a:schemeClr val="tx1"/>
              </a:solidFill>
            </a:endParaRP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Tree>
    <p:extLst>
      <p:ext uri="{BB962C8B-B14F-4D97-AF65-F5344CB8AC3E}">
        <p14:creationId xmlns:p14="http://schemas.microsoft.com/office/powerpoint/2010/main" val="1671440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838200" y="321547"/>
            <a:ext cx="10515600" cy="2170793"/>
          </a:xfrm>
        </p:spPr>
        <p:txBody>
          <a:bodyPr>
            <a:normAutofit/>
          </a:bodyPr>
          <a:lstStyle/>
          <a:p>
            <a:r>
              <a:rPr lang="en-US" sz="2800" dirty="0"/>
              <a:t>.  </a:t>
            </a:r>
            <a:endParaRPr lang="en-CA" sz="2800" dirty="0"/>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160774"/>
            <a:ext cx="10515600" cy="2331566"/>
          </a:xfrm>
        </p:spPr>
        <p:txBody>
          <a:bodyPr/>
          <a:lstStyle/>
          <a:p>
            <a:r>
              <a:rPr lang="en-US" b="1" dirty="0">
                <a:latin typeface="+mj-lt"/>
              </a:rPr>
              <a:t>      </a:t>
            </a:r>
            <a:r>
              <a:rPr lang="en-US" b="1" dirty="0">
                <a:solidFill>
                  <a:schemeClr val="bg1"/>
                </a:solidFill>
                <a:latin typeface="+mj-lt"/>
              </a:rPr>
              <a:t>The Club’s vision is to preserve this land for many years by continuing a legacy of habitat conservation and taking a big step with Columbian Basin Trust and partners/friends of the lands. </a:t>
            </a:r>
          </a:p>
          <a:p>
            <a:r>
              <a:rPr lang="en-US" b="1" dirty="0">
                <a:solidFill>
                  <a:schemeClr val="bg1"/>
                </a:solidFill>
                <a:latin typeface="+mj-lt"/>
              </a:rPr>
              <a:t>This is how the FRGC Wigwam Flats Ecosystem Enhancement Project came to be.. </a:t>
            </a:r>
            <a:endParaRPr lang="en-CA" b="1" dirty="0">
              <a:solidFill>
                <a:schemeClr val="bg1"/>
              </a:solidFill>
              <a:latin typeface="+mj-lt"/>
            </a:endParaRPr>
          </a:p>
        </p:txBody>
      </p:sp>
    </p:spTree>
    <p:extLst>
      <p:ext uri="{BB962C8B-B14F-4D97-AF65-F5344CB8AC3E}">
        <p14:creationId xmlns:p14="http://schemas.microsoft.com/office/powerpoint/2010/main" val="209938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838200" y="374391"/>
            <a:ext cx="10515600" cy="3004603"/>
          </a:xfrm>
        </p:spPr>
        <p:txBody>
          <a:bodyPr>
            <a:normAutofit/>
          </a:bodyPr>
          <a:lstStyle/>
          <a:p>
            <a:r>
              <a:rPr lang="en-US" sz="4000" dirty="0">
                <a:solidFill>
                  <a:srgbClr val="F7F1E4"/>
                </a:solidFill>
              </a:rPr>
              <a:t> We are happy to announce that the Club’s “Wigwam Flats Ecosystem Enhancement Project” </a:t>
            </a:r>
            <a:r>
              <a:rPr lang="en-US" sz="4000" b="1" dirty="0">
                <a:solidFill>
                  <a:srgbClr val="F7F1E4"/>
                </a:solidFill>
              </a:rPr>
              <a:t>has been approved by the Columbia Basin Trust to move to the final step in the application process.</a:t>
            </a:r>
            <a:endParaRPr lang="en-CA" b="1" dirty="0"/>
          </a:p>
        </p:txBody>
      </p:sp>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r>
              <a:rPr lang="en-US" noProof="0" dirty="0"/>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Tree>
    <p:extLst>
      <p:ext uri="{BB962C8B-B14F-4D97-AF65-F5344CB8AC3E}">
        <p14:creationId xmlns:p14="http://schemas.microsoft.com/office/powerpoint/2010/main" val="1730779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D7A55E0-3D6C-EEFE-D0C1-CAB82D939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 y="0"/>
            <a:ext cx="12198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759618" y="1427753"/>
            <a:ext cx="10515600" cy="3140334"/>
          </a:xfrm>
        </p:spPr>
        <p:txBody>
          <a:bodyPr>
            <a:normAutofit/>
          </a:bodyPr>
          <a:lstStyle/>
          <a:p>
            <a:r>
              <a:rPr lang="en-US" sz="3600" b="1" dirty="0">
                <a:solidFill>
                  <a:srgbClr val="F7F1E4"/>
                </a:solidFill>
              </a:rPr>
              <a:t>Wigwam Flats is a well-known area to residents and visitors of the Elk Valley and for local First Nations. There are thousands of visitors to this area for hiking, swimming, biking, bird/wildlife viewing, taking in the incredible scenery, as well as fishing and hunting.</a:t>
            </a:r>
            <a:endParaRPr lang="en-CA" sz="4800" b="1" dirty="0"/>
          </a:p>
        </p:txBody>
      </p:sp>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r>
              <a:rPr lang="en-US" noProof="0" dirty="0"/>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extBox 3">
            <a:extLst>
              <a:ext uri="{FF2B5EF4-FFF2-40B4-BE49-F238E27FC236}">
                <a16:creationId xmlns:a16="http://schemas.microsoft.com/office/drawing/2014/main" id="{C690A07F-2DEE-2D06-FC80-5250CEE10B36}"/>
              </a:ext>
            </a:extLst>
          </p:cNvPr>
          <p:cNvSpPr txBox="1"/>
          <p:nvPr/>
        </p:nvSpPr>
        <p:spPr>
          <a:xfrm>
            <a:off x="9784556" y="6429633"/>
            <a:ext cx="2407444" cy="276999"/>
          </a:xfrm>
          <a:prstGeom prst="rect">
            <a:avLst/>
          </a:prstGeom>
          <a:noFill/>
        </p:spPr>
        <p:txBody>
          <a:bodyPr wrap="square" rtlCol="0">
            <a:spAutoFit/>
          </a:bodyPr>
          <a:lstStyle/>
          <a:p>
            <a:pPr algn="r"/>
            <a:r>
              <a:rPr lang="en-US" sz="1200" i="1" dirty="0">
                <a:latin typeface="+mj-lt"/>
              </a:rPr>
              <a:t>Image courtesy of ferniefix.com</a:t>
            </a:r>
          </a:p>
        </p:txBody>
      </p:sp>
    </p:spTree>
    <p:extLst>
      <p:ext uri="{BB962C8B-B14F-4D97-AF65-F5344CB8AC3E}">
        <p14:creationId xmlns:p14="http://schemas.microsoft.com/office/powerpoint/2010/main" val="122626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D7A55E0-3D6C-EEFE-D0C1-CAB82D939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33C799-9006-1746-9E3E-4FE019BF7B9D}"/>
              </a:ext>
            </a:extLst>
          </p:cNvPr>
          <p:cNvSpPr>
            <a:spLocks noGrp="1"/>
          </p:cNvSpPr>
          <p:nvPr>
            <p:ph type="title"/>
          </p:nvPr>
        </p:nvSpPr>
        <p:spPr>
          <a:xfrm>
            <a:off x="808920" y="1333501"/>
            <a:ext cx="10515600" cy="3140334"/>
          </a:xfrm>
        </p:spPr>
        <p:txBody>
          <a:bodyPr>
            <a:noAutofit/>
          </a:bodyPr>
          <a:lstStyle/>
          <a:p>
            <a:r>
              <a:rPr lang="en-US" sz="2000" b="1" kern="0" dirty="0">
                <a:solidFill>
                  <a:schemeClr val="tx1"/>
                </a:solidFill>
                <a:ea typeface="Aptos" panose="020B0004020202020204" pitchFamily="34" charset="0"/>
                <a:cs typeface="Aptos" panose="020B0004020202020204" pitchFamily="34" charset="0"/>
              </a:rPr>
              <a:t>All of the communities in the Elk Valley and south to Jaffray, Baynes Lake, Bull River, Cranbrook, and Kimberley have special ties to this area. </a:t>
            </a:r>
            <a:br>
              <a:rPr lang="en-US" sz="2000" b="1" kern="0" dirty="0">
                <a:solidFill>
                  <a:schemeClr val="tx1"/>
                </a:solidFill>
                <a:ea typeface="Aptos" panose="020B0004020202020204" pitchFamily="34" charset="0"/>
                <a:cs typeface="Aptos" panose="020B0004020202020204" pitchFamily="34" charset="0"/>
              </a:rPr>
            </a:br>
            <a:br>
              <a:rPr lang="en-US" sz="2000" b="1" kern="0" dirty="0">
                <a:solidFill>
                  <a:schemeClr val="tx1"/>
                </a:solidFill>
                <a:ea typeface="Aptos" panose="020B0004020202020204" pitchFamily="34" charset="0"/>
                <a:cs typeface="Aptos" panose="020B0004020202020204" pitchFamily="34" charset="0"/>
              </a:rPr>
            </a:br>
            <a:r>
              <a:rPr lang="en-US" sz="2000" b="1" kern="0" dirty="0">
                <a:solidFill>
                  <a:schemeClr val="tx1"/>
                </a:solidFill>
                <a:ea typeface="Aptos" panose="020B0004020202020204" pitchFamily="34" charset="0"/>
                <a:cs typeface="Aptos" panose="020B0004020202020204" pitchFamily="34" charset="0"/>
              </a:rPr>
              <a:t>The support the FRGC has received in the past with small projects in this area has been amazing. With the magnitude and scope of this new project we are humbled by the amount of people and organizations that want to be a part of it. </a:t>
            </a:r>
            <a:br>
              <a:rPr lang="en-US" sz="2000" b="1" kern="0" dirty="0">
                <a:solidFill>
                  <a:schemeClr val="tx1"/>
                </a:solidFill>
                <a:ea typeface="Aptos" panose="020B0004020202020204" pitchFamily="34" charset="0"/>
                <a:cs typeface="Aptos" panose="020B0004020202020204" pitchFamily="34" charset="0"/>
              </a:rPr>
            </a:br>
            <a:br>
              <a:rPr lang="en-US" sz="2000" b="1" kern="0" dirty="0">
                <a:solidFill>
                  <a:schemeClr val="tx1"/>
                </a:solidFill>
                <a:ea typeface="Aptos" panose="020B0004020202020204" pitchFamily="34" charset="0"/>
                <a:cs typeface="Aptos" panose="020B0004020202020204" pitchFamily="34" charset="0"/>
              </a:rPr>
            </a:br>
            <a:r>
              <a:rPr lang="en-US" sz="2000" b="1" kern="0" dirty="0">
                <a:solidFill>
                  <a:schemeClr val="tx1"/>
                </a:solidFill>
                <a:ea typeface="Aptos" panose="020B0004020202020204" pitchFamily="34" charset="0"/>
                <a:cs typeface="Aptos" panose="020B0004020202020204" pitchFamily="34" charset="0"/>
              </a:rPr>
              <a:t>This will be the beginning of a new era of habitat enhancement, and we are very excited to get this project to the next stage and commence work. </a:t>
            </a:r>
          </a:p>
        </p:txBody>
      </p:sp>
      <p:sp>
        <p:nvSpPr>
          <p:cNvPr id="3" name="Slide Number Placeholder 2">
            <a:extLst>
              <a:ext uri="{FF2B5EF4-FFF2-40B4-BE49-F238E27FC236}">
                <a16:creationId xmlns:a16="http://schemas.microsoft.com/office/drawing/2014/main" id="{58A1990F-C3CF-54FD-1F58-C76247863743}"/>
              </a:ext>
            </a:extLst>
          </p:cNvPr>
          <p:cNvSpPr>
            <a:spLocks noGrp="1"/>
          </p:cNvSpPr>
          <p:nvPr>
            <p:ph type="sldNum" sz="quarter" idx="10"/>
          </p:nvPr>
        </p:nvSpPr>
        <p:spPr/>
        <p:txBody>
          <a:bodyPr/>
          <a:lstStyle/>
          <a:p>
            <a:r>
              <a:rPr lang="en-US" noProof="0" dirty="0"/>
              <a:t>       </a:t>
            </a:r>
          </a:p>
        </p:txBody>
      </p:sp>
      <p:sp>
        <p:nvSpPr>
          <p:cNvPr id="5" name="Text Placeholder 4">
            <a:extLst>
              <a:ext uri="{FF2B5EF4-FFF2-40B4-BE49-F238E27FC236}">
                <a16:creationId xmlns:a16="http://schemas.microsoft.com/office/drawing/2014/main" id="{6B68C7AD-22BD-F4D0-7754-9061E1A6B7BA}"/>
              </a:ext>
            </a:extLst>
          </p:cNvPr>
          <p:cNvSpPr>
            <a:spLocks noGrp="1"/>
          </p:cNvSpPr>
          <p:nvPr>
            <p:ph type="body" idx="1"/>
          </p:nvPr>
        </p:nvSpPr>
        <p:spPr>
          <a:xfrm>
            <a:off x="831850" y="4942478"/>
            <a:ext cx="10515600" cy="1176006"/>
          </a:xfrm>
        </p:spPr>
        <p:txBody>
          <a:bodyPr/>
          <a:lstStyle/>
          <a:p>
            <a:r>
              <a:rPr lang="en-US" dirty="0"/>
              <a:t>      </a:t>
            </a:r>
            <a:endParaRPr lang="en-CA" dirty="0"/>
          </a:p>
        </p:txBody>
      </p:sp>
      <p:sp>
        <p:nvSpPr>
          <p:cNvPr id="4" name="TextBox 3">
            <a:extLst>
              <a:ext uri="{FF2B5EF4-FFF2-40B4-BE49-F238E27FC236}">
                <a16:creationId xmlns:a16="http://schemas.microsoft.com/office/drawing/2014/main" id="{C690A07F-2DEE-2D06-FC80-5250CEE10B36}"/>
              </a:ext>
            </a:extLst>
          </p:cNvPr>
          <p:cNvSpPr txBox="1"/>
          <p:nvPr/>
        </p:nvSpPr>
        <p:spPr>
          <a:xfrm>
            <a:off x="9784556" y="6429633"/>
            <a:ext cx="2407444" cy="276999"/>
          </a:xfrm>
          <a:prstGeom prst="rect">
            <a:avLst/>
          </a:prstGeom>
          <a:noFill/>
        </p:spPr>
        <p:txBody>
          <a:bodyPr wrap="square" rtlCol="0">
            <a:spAutoFit/>
          </a:bodyPr>
          <a:lstStyle/>
          <a:p>
            <a:pPr algn="r"/>
            <a:r>
              <a:rPr lang="en-US" sz="1200" i="1" dirty="0">
                <a:latin typeface="+mj-lt"/>
              </a:rPr>
              <a:t>Image courtesy of ferniefix.com</a:t>
            </a:r>
          </a:p>
        </p:txBody>
      </p:sp>
    </p:spTree>
    <p:extLst>
      <p:ext uri="{BB962C8B-B14F-4D97-AF65-F5344CB8AC3E}">
        <p14:creationId xmlns:p14="http://schemas.microsoft.com/office/powerpoint/2010/main" val="1510060428"/>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Ctemplate.potx" id="{3D1A663E-0AF4-45EB-9D46-76515116FC1F}" vid="{78CFCF29-C38F-481E-B221-AB36539B98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2.xml><?xml version="1.0" encoding="utf-8"?>
<ds:datastoreItem xmlns:ds="http://schemas.openxmlformats.org/officeDocument/2006/customXml" ds:itemID="{826A71AF-4CF2-4B95-BFB6-5C2750025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12071</TotalTime>
  <Words>1405</Words>
  <Application>Microsoft Office PowerPoint</Application>
  <PresentationFormat>Widescreen</PresentationFormat>
  <Paragraphs>124</Paragraphs>
  <Slides>20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Aptos</vt:lpstr>
      <vt:lpstr>Arial</vt:lpstr>
      <vt:lpstr>Calibri</vt:lpstr>
      <vt:lpstr>Calibri Light</vt:lpstr>
      <vt:lpstr>Franklin Gothic Book</vt:lpstr>
      <vt:lpstr>Gill Sans MT</vt:lpstr>
      <vt:lpstr>Wingdings</vt:lpstr>
      <vt:lpstr>Office Theme</vt:lpstr>
      <vt:lpstr>1_Office Theme</vt:lpstr>
      <vt:lpstr>Fernie Rod &amp; Gun Club  WIGWAM FLATS ECOSYSTEM ENHANCEMENT PROJECT 2025-2029 </vt:lpstr>
      <vt:lpstr> FRGC WFEEP Committee  FRGC President: Kevin Marasco Co-chairs: Joe Caravetta / Dave Roberts Committee members: Landon Kubos / Richard Edmundson / Aaron McDonald / George Wilson / Kevin Roberts  Project Support: Biodiversity Pathways (Todd Penke / Clayton Lamb)</vt:lpstr>
      <vt:lpstr>The Fernie Rod and Gun Club was established in 1899 and is celebrating its 125-year Anniversary.  We are the oldest wildlife association in Western Canada and are proud of a long history of our heritage and conservation in the Elk Valley and surrounding areas. </vt:lpstr>
      <vt:lpstr>The FRGC is dedicated to the preservation and promotion of sports of shooting, archery, hunting and fishing. The club seeks to maximize hunting and fishing opportunities while encouraging a healthy and sustainable environment. This includes the enhancement of wildlife habitat. It is the mission of the club to enhance and maintain an environment in which populations of wildlife can thrive. </vt:lpstr>
      <vt:lpstr>The FRGC has been involved with habitat conservation for many decades and has performed numerous projects in the Wigwam Flats area over the years and continues to this day. In 2010 the Club won the Roderick Haig-Brown Memorial Conservation Award for the extensive work done on the “Wigwam River Flats Restoration Project”</vt:lpstr>
      <vt:lpstr>.  </vt:lpstr>
      <vt:lpstr> We are happy to announce that the Club’s “Wigwam Flats Ecosystem Enhancement Project” has been approved by the Columbia Basin Trust to move to the final step in the application process.</vt:lpstr>
      <vt:lpstr>Wigwam Flats is a well-known area to residents and visitors of the Elk Valley and for local First Nations. There are thousands of visitors to this area for hiking, swimming, biking, bird/wildlife viewing, taking in the incredible scenery, as well as fishing and hunting.</vt:lpstr>
      <vt:lpstr>All of the communities in the Elk Valley and south to Jaffray, Baynes Lake, Bull River, Cranbrook, and Kimberley have special ties to this area.   The support the FRGC has received in the past with small projects in this area has been amazing. With the magnitude and scope of this new project we are humbled by the amount of people and organizations that want to be a part of it.   This will be the beginning of a new era of habitat enhancement, and we are very excited to get this project to the next stage and commence work. </vt:lpstr>
      <vt:lpstr>There are very few areas in North America where you will find the following species living in the same area…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ferniergc</dc:creator>
  <cp:lastModifiedBy>ferniergc</cp:lastModifiedBy>
  <cp:revision>49</cp:revision>
  <dcterms:created xsi:type="dcterms:W3CDTF">2024-08-21T20:26:22Z</dcterms:created>
  <dcterms:modified xsi:type="dcterms:W3CDTF">2024-09-06T20:16:05Z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